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1" r:id="rId3"/>
  </p:sldMasterIdLst>
  <p:notesMasterIdLst>
    <p:notesMasterId r:id="rId15"/>
  </p:notesMasterIdLst>
  <p:sldIdLst>
    <p:sldId id="781" r:id="rId4"/>
    <p:sldId id="788" r:id="rId5"/>
    <p:sldId id="800" r:id="rId6"/>
    <p:sldId id="806" r:id="rId7"/>
    <p:sldId id="807" r:id="rId8"/>
    <p:sldId id="808" r:id="rId9"/>
    <p:sldId id="802" r:id="rId10"/>
    <p:sldId id="803" r:id="rId11"/>
    <p:sldId id="804" r:id="rId12"/>
    <p:sldId id="805" r:id="rId13"/>
    <p:sldId id="78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FFFF"/>
    <a:srgbClr val="335E90"/>
    <a:srgbClr val="1387B7"/>
    <a:srgbClr val="2E4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2" autoAdjust="0"/>
    <p:restoredTop sz="69958" autoAdjust="0"/>
  </p:normalViewPr>
  <p:slideViewPr>
    <p:cSldViewPr snapToGrid="0">
      <p:cViewPr varScale="1">
        <p:scale>
          <a:sx n="76" d="100"/>
          <a:sy n="76" d="100"/>
        </p:scale>
        <p:origin x="19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597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同学们好，下面我们简单介绍一下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</a:t>
            </a:r>
            <a:r>
              <a:rPr lang="en-US" altLang="zh-CN" dirty="0" smtClean="0"/>
              <a:t>ALU</a:t>
            </a:r>
            <a:r>
              <a:rPr lang="zh-CN" altLang="en-US" dirty="0" smtClean="0"/>
              <a:t>设计实验的内容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108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本实验的目的是帮助大家掌握。。。。。理解。。。。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要求大家熟悉掌握</a:t>
            </a:r>
            <a:r>
              <a:rPr lang="en-US" altLang="zh-CN" dirty="0" err="1" smtClean="0"/>
              <a:t>logisim</a:t>
            </a:r>
            <a:r>
              <a:rPr lang="zh-CN" altLang="en-US" dirty="0" smtClean="0"/>
              <a:t>中各种运算组件的使用，熟悉多路选择器的使用，最终能在</a:t>
            </a:r>
            <a:r>
              <a:rPr lang="en-US" altLang="zh-CN" dirty="0" err="1" smtClean="0"/>
              <a:t>logisim</a:t>
            </a:r>
            <a:r>
              <a:rPr lang="zh-CN" altLang="en-US" dirty="0" smtClean="0"/>
              <a:t>平台中设计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</a:t>
            </a:r>
            <a:r>
              <a:rPr lang="en-US" altLang="zh-CN" dirty="0" smtClean="0"/>
              <a:t>ALU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注意实验中进制使用</a:t>
            </a:r>
            <a:r>
              <a:rPr lang="en-US" altLang="zh-CN" dirty="0" err="1" smtClean="0"/>
              <a:t>Logisim</a:t>
            </a:r>
            <a:r>
              <a:rPr lang="zh-CN" altLang="en-US" dirty="0" smtClean="0"/>
              <a:t>自带的加法器和减法器，要求利用前面实验完成的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位加法器以及其他内置的运算组件设计实现。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302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961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252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219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52649"/>
            <a:ext cx="12192000" cy="20574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152649"/>
            <a:ext cx="9144000" cy="190500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487863"/>
            <a:ext cx="9144000" cy="4365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210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9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18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396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/>
              <a:t> -</a:t>
            </a:r>
            <a:fld id="{ADB768AF-D19D-4B19-B140-7DF97929A9A1}" type="slidenum">
              <a:rPr lang="en-US" altLang="zh-CN"/>
              <a:pPr>
                <a:defRPr/>
              </a:pPr>
              <a:t>‹#›</a:t>
            </a:fld>
            <a:r>
              <a:rPr lang="en-US" altLang="zh-CN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730601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 -</a:t>
            </a:r>
            <a:fld id="{7DB7D154-6577-432F-8144-43C687260925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0271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</a:t>
            </a:r>
            <a:r>
              <a:rPr lang="zh-CN" altLang="en-US" dirty="0" smtClean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 -</a:t>
            </a:r>
            <a:fld id="{5F521C08-B429-4574-BE91-8CD5A8D82BB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dirty="0" smtClean="0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07875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742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charset="0"/>
              </a:rPr>
              <a:pPr/>
              <a:t>‹#›</a:t>
            </a:fld>
            <a:endParaRPr lang="en-US" altLang="zh-CN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84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53177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 dirty="0"/>
              <a:t>Slide</a:t>
            </a:r>
            <a:r>
              <a:rPr lang="en-US" altLang="zh-CN" sz="1200" dirty="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2183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2E4E7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>
            <a:spLocks/>
          </p:cNvSpPr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pPr/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0" name="图片 9" descr="计算机学院logo-组合0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7499" y="256355"/>
            <a:ext cx="1854367" cy="44992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8331438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39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7727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21248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58233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921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82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</a:t>
            </a:r>
            <a:r>
              <a:rPr lang="zh-CN" altLang="en-US" dirty="0" smtClean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40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1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55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6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1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36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83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74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2018/11/23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89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3.png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theme" Target="../theme/theme3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pPr/>
              <a:t>2018/11/23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6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 dirty="0"/>
              <a:t> -</a:t>
            </a:r>
            <a:fld id="{CAE7922D-FD5F-4BE1-993F-FD194E04727B}" type="slidenum">
              <a:rPr lang="en-US" altLang="zh-CN"/>
              <a:pPr>
                <a:defRPr/>
              </a:pPr>
              <a:t>‹#›</a:t>
            </a:fld>
            <a:r>
              <a:rPr lang="en-US" altLang="zh-CN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45557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dirty="0" smtClean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dirty="0" smtClean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15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mailto:stan@hust.edu.cn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9.jpe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173"/>
          <a:stretch/>
        </p:blipFill>
        <p:spPr bwMode="auto">
          <a:xfrm>
            <a:off x="0" y="1884555"/>
            <a:ext cx="12192000" cy="4970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214678"/>
            <a:ext cx="12115801" cy="190500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5300" b="1" dirty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/>
            </a:r>
            <a:br>
              <a:rPr lang="zh-CN" altLang="en-US" sz="5300" b="1" dirty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</a:br>
            <a:r>
              <a:rPr lang="zh-CN" altLang="en-US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计算机组成原理</a:t>
            </a:r>
            <a:r>
              <a:rPr lang="en-US" altLang="zh-CN" sz="5300" b="1" dirty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/>
            </a:r>
            <a:br>
              <a:rPr lang="en-US" altLang="zh-CN" sz="5300" b="1" dirty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</a:br>
            <a:r>
              <a:rPr lang="en-US" altLang="zh-CN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                     </a:t>
            </a:r>
            <a:r>
              <a:rPr lang="zh-CN" altLang="en-US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  单周期</a:t>
            </a:r>
            <a:r>
              <a:rPr lang="en-US" altLang="zh-CN" sz="5300" b="1" dirty="0" smtClean="0">
                <a:ln w="3175">
                  <a:solidFill>
                    <a:srgbClr val="31A5D7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MIPS CPU</a:t>
            </a:r>
            <a:endParaRPr lang="zh-CN" altLang="en-US" sz="5300" b="1" dirty="0">
              <a:ln w="3175">
                <a:solidFill>
                  <a:srgbClr val="31A5D7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27310" y="4369576"/>
            <a:ext cx="9144000" cy="825753"/>
          </a:xfrm>
        </p:spPr>
        <p:txBody>
          <a:bodyPr>
            <a:normAutofit/>
          </a:bodyPr>
          <a:lstStyle/>
          <a:p>
            <a:r>
              <a:rPr lang="zh-CN" altLang="en-US" b="1" dirty="0" smtClean="0"/>
              <a:t>谭志虎</a:t>
            </a:r>
            <a:r>
              <a:rPr lang="zh-CN" altLang="en-US" dirty="0" smtClean="0"/>
              <a:t> </a:t>
            </a:r>
            <a:r>
              <a:rPr lang="en-US" altLang="zh-CN" b="1" u="sng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hlinkClick r:id="rId4"/>
              </a:rPr>
              <a:t>stan@hust.edu.cn</a:t>
            </a:r>
            <a:r>
              <a:rPr lang="en-US" altLang="zh-CN" b="1" u="sng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</a:p>
        </p:txBody>
      </p:sp>
      <p:pic>
        <p:nvPicPr>
          <p:cNvPr id="7" name="图片 6" descr="计算机学院logo-组合0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379" y="438770"/>
            <a:ext cx="3142405" cy="7624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46" y="234049"/>
            <a:ext cx="1488107" cy="1171884"/>
          </a:xfrm>
          <a:prstGeom prst="rect">
            <a:avLst/>
          </a:prstGeom>
        </p:spPr>
      </p:pic>
      <p:pic>
        <p:nvPicPr>
          <p:cNvPr id="11" name="Picture 2" descr="20130702002045_美东行_副本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3" t="15750" r="22023"/>
          <a:stretch/>
        </p:blipFill>
        <p:spPr bwMode="auto">
          <a:xfrm>
            <a:off x="9528786" y="2182354"/>
            <a:ext cx="1995047" cy="199504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副标题 2"/>
          <p:cNvSpPr txBox="1">
            <a:spLocks/>
          </p:cNvSpPr>
          <p:nvPr/>
        </p:nvSpPr>
        <p:spPr>
          <a:xfrm>
            <a:off x="10800594" y="6455983"/>
            <a:ext cx="1360890" cy="412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solidFill>
                  <a:schemeClr val="bg1"/>
                </a:solidFill>
              </a:rPr>
              <a:t>2018-11</a:t>
            </a:r>
            <a:endParaRPr lang="en-US" altLang="zh-CN" b="1" u="sng" dirty="0" smtClean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90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步骤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测试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87822" y="942764"/>
            <a:ext cx="10320385" cy="180043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在指令存储器中载入排序程序</a:t>
            </a:r>
            <a:r>
              <a:rPr lang="en-US" altLang="zh-CN" dirty="0" err="1">
                <a:solidFill>
                  <a:srgbClr val="0066FF"/>
                </a:solidFill>
              </a:rPr>
              <a:t>sort.hex</a:t>
            </a:r>
            <a:endParaRPr lang="en-US" altLang="zh-CN" dirty="0">
              <a:solidFill>
                <a:srgbClr val="0066FF"/>
              </a:solidFill>
            </a:endParaRPr>
          </a:p>
          <a:p>
            <a:r>
              <a:rPr lang="zh-CN" altLang="en-US" dirty="0" smtClean="0"/>
              <a:t>时钟自动仿真，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 </a:t>
            </a:r>
            <a:r>
              <a:rPr lang="en-US" altLang="zh-CN" dirty="0" err="1">
                <a:solidFill>
                  <a:srgbClr val="0066FF"/>
                </a:solidFill>
              </a:rPr>
              <a:t>Ctrl+k</a:t>
            </a:r>
            <a:r>
              <a:rPr lang="en-US" altLang="zh-CN" dirty="0">
                <a:solidFill>
                  <a:srgbClr val="0066FF"/>
                </a:solidFill>
              </a:rPr>
              <a:t> </a:t>
            </a:r>
            <a:r>
              <a:rPr lang="en-US" altLang="zh-CN" dirty="0"/>
              <a:t> Mac:  </a:t>
            </a:r>
            <a:r>
              <a:rPr lang="en-US" altLang="zh-CN" dirty="0" err="1" smtClean="0">
                <a:solidFill>
                  <a:srgbClr val="0066FF"/>
                </a:solidFill>
              </a:rPr>
              <a:t>command+k</a:t>
            </a:r>
            <a:r>
              <a:rPr lang="en-US" altLang="zh-CN" dirty="0" smtClean="0">
                <a:solidFill>
                  <a:srgbClr val="0066FF"/>
                </a:solidFill>
              </a:rPr>
              <a:t> </a:t>
            </a:r>
            <a:r>
              <a:rPr lang="zh-CN" altLang="en-US" dirty="0" smtClean="0"/>
              <a:t>运行</a:t>
            </a:r>
            <a:r>
              <a:rPr lang="zh-CN" altLang="en-US" dirty="0"/>
              <a:t>程序</a:t>
            </a:r>
            <a:endParaRPr lang="en-US" altLang="zh-CN" dirty="0" smtClean="0"/>
          </a:p>
          <a:p>
            <a:r>
              <a:rPr lang="zh-CN" altLang="en-US" dirty="0" smtClean="0"/>
              <a:t>程序停机后，查看数据存储器中排序情况</a:t>
            </a:r>
            <a:r>
              <a:rPr lang="zh-CN" altLang="en-US" dirty="0"/>
              <a:t>，</a:t>
            </a:r>
            <a:r>
              <a:rPr lang="zh-CN" altLang="en-US" dirty="0" smtClean="0"/>
              <a:t>有符号降序排列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35" y="2961876"/>
            <a:ext cx="11635696" cy="33385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9935" y="5877358"/>
            <a:ext cx="11533615" cy="390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21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835741"/>
            <a:ext cx="12192000" cy="1330620"/>
          </a:xfrm>
          <a:prstGeom prst="rect">
            <a:avLst/>
          </a:prstGeom>
          <a:solidFill>
            <a:srgbClr val="28A9D6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grpSp>
        <p:nvGrpSpPr>
          <p:cNvPr id="14" name="组合 13"/>
          <p:cNvGrpSpPr/>
          <p:nvPr/>
        </p:nvGrpSpPr>
        <p:grpSpPr>
          <a:xfrm>
            <a:off x="0" y="5227536"/>
            <a:ext cx="12192000" cy="206294"/>
            <a:chOff x="0" y="4795475"/>
            <a:chExt cx="4320000" cy="14524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0" y="4795475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0" y="4861761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0" y="4928047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 descr="计算机学院logo-组合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118" y="2487168"/>
            <a:ext cx="4727734" cy="1147092"/>
          </a:xfrm>
          <a:prstGeom prst="rect">
            <a:avLst/>
          </a:prstGeom>
        </p:spPr>
      </p:pic>
      <p:pic>
        <p:nvPicPr>
          <p:cNvPr id="19" name="Picture 2" descr="20130702002045_美东行_副本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3" t="15750" r="22023"/>
          <a:stretch/>
        </p:blipFill>
        <p:spPr bwMode="auto">
          <a:xfrm>
            <a:off x="1149885" y="1433493"/>
            <a:ext cx="3534241" cy="3534241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副标题 2"/>
          <p:cNvSpPr txBox="1">
            <a:spLocks/>
          </p:cNvSpPr>
          <p:nvPr/>
        </p:nvSpPr>
        <p:spPr>
          <a:xfrm>
            <a:off x="5162605" y="4139127"/>
            <a:ext cx="6550915" cy="8257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400" b="1" dirty="0" smtClean="0"/>
              <a:t>谭志虎</a:t>
            </a:r>
            <a:r>
              <a:rPr lang="zh-CN" altLang="en-US" sz="3600" dirty="0" smtClean="0"/>
              <a:t>    </a:t>
            </a:r>
            <a:r>
              <a:rPr lang="en-US" altLang="zh-CN" sz="3600" b="1" u="sng" dirty="0" smtClean="0">
                <a:solidFill>
                  <a:srgbClr val="335E9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stan@hust.edu.cn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52" y="497586"/>
            <a:ext cx="1492421" cy="149242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220064" y="186651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扫码下载</a:t>
            </a:r>
            <a:endParaRPr lang="en-US" altLang="zh-CN" b="1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61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</p:spPr>
        <p:txBody>
          <a:bodyPr/>
          <a:lstStyle/>
          <a:p>
            <a:r>
              <a:rPr lang="zh-CN" altLang="en-US" sz="2800" dirty="0" smtClean="0"/>
              <a:t>掌握</a:t>
            </a:r>
            <a:r>
              <a:rPr lang="zh-CN" altLang="en-US" sz="2800" dirty="0"/>
              <a:t>硬布线</a:t>
            </a:r>
            <a:r>
              <a:rPr lang="zh-CN" altLang="en-US" sz="2800" dirty="0" smtClean="0"/>
              <a:t>控制器设计</a:t>
            </a:r>
            <a:r>
              <a:rPr lang="zh-CN" altLang="en-US" sz="2800" dirty="0"/>
              <a:t>的</a:t>
            </a:r>
            <a:r>
              <a:rPr lang="zh-CN" altLang="en-US" sz="2800" dirty="0" smtClean="0"/>
              <a:t>基本原理</a:t>
            </a:r>
            <a:endParaRPr lang="en-US" altLang="zh-CN" sz="2800" dirty="0" smtClean="0"/>
          </a:p>
          <a:p>
            <a:r>
              <a:rPr lang="zh-CN" altLang="en-US" sz="2800" dirty="0" smtClean="0"/>
              <a:t>能利用相关原理</a:t>
            </a:r>
            <a:r>
              <a:rPr lang="zh-CN" altLang="en-US" sz="2800" dirty="0"/>
              <a:t>在</a:t>
            </a:r>
            <a:r>
              <a:rPr lang="en-US" altLang="zh-CN" sz="2800" dirty="0" err="1"/>
              <a:t>Logisim</a:t>
            </a:r>
            <a:r>
              <a:rPr lang="zh-CN" altLang="en-US" sz="2800" dirty="0"/>
              <a:t>平台中设计实现</a:t>
            </a:r>
            <a:r>
              <a:rPr lang="en-US" altLang="zh-CN" sz="2800" dirty="0"/>
              <a:t>MIPS</a:t>
            </a:r>
            <a:r>
              <a:rPr lang="zh-CN" altLang="en-US" sz="2800" dirty="0"/>
              <a:t>单周期</a:t>
            </a:r>
            <a:r>
              <a:rPr lang="en-US" altLang="zh-CN" sz="2800" dirty="0" smtClean="0"/>
              <a:t>CPU</a:t>
            </a:r>
          </a:p>
          <a:p>
            <a:endParaRPr lang="en-US" altLang="zh-CN" sz="2800" dirty="0"/>
          </a:p>
          <a:p>
            <a:r>
              <a:rPr lang="zh-CN" altLang="en-US" sz="2800" dirty="0" smtClean="0"/>
              <a:t>主要任务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绘制</a:t>
            </a:r>
            <a:r>
              <a:rPr lang="en-US" altLang="zh-CN" sz="2400" dirty="0" smtClean="0"/>
              <a:t>MIPS CPU</a:t>
            </a:r>
            <a:r>
              <a:rPr lang="zh-CN" altLang="en-US" sz="2400" dirty="0" smtClean="0"/>
              <a:t>数据通路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实现单周期硬布线控制器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测试联调</a:t>
            </a:r>
            <a:endParaRPr lang="zh-CN" altLang="zh-CN" sz="240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531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核心指令集  （可实现内存区域冒泡排序）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454434" y="1123950"/>
          <a:ext cx="11404191" cy="4876799"/>
        </p:xfrm>
        <a:graphic>
          <a:graphicData uri="http://schemas.openxmlformats.org/drawingml/2006/table">
            <a:tbl>
              <a:tblPr firstRow="1" firstCol="1" bandRow="1"/>
              <a:tblGrid>
                <a:gridCol w="717793">
                  <a:extLst>
                    <a:ext uri="{9D8B030D-6E8A-4147-A177-3AD203B41FA5}">
                      <a16:colId xmlns:a16="http://schemas.microsoft.com/office/drawing/2014/main" xmlns="" val="1890886676"/>
                    </a:ext>
                  </a:extLst>
                </a:gridCol>
                <a:gridCol w="2752073">
                  <a:extLst>
                    <a:ext uri="{9D8B030D-6E8A-4147-A177-3AD203B41FA5}">
                      <a16:colId xmlns:a16="http://schemas.microsoft.com/office/drawing/2014/main" xmlns="" val="2948376007"/>
                    </a:ext>
                  </a:extLst>
                </a:gridCol>
                <a:gridCol w="7934325">
                  <a:extLst>
                    <a:ext uri="{9D8B030D-6E8A-4147-A177-3AD203B41FA5}">
                      <a16:colId xmlns:a16="http://schemas.microsoft.com/office/drawing/2014/main" xmlns="" val="3259463023"/>
                    </a:ext>
                  </a:extLst>
                </a:gridCol>
              </a:tblGrid>
              <a:tr h="6324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#</a:t>
                      </a:r>
                      <a:endParaRPr lang="zh-CN" sz="3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MIPS</a:t>
                      </a:r>
                      <a:r>
                        <a:rPr lang="zh-CN" sz="2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指令</a:t>
                      </a:r>
                      <a:endParaRPr lang="zh-CN" sz="3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RTL</a:t>
                      </a:r>
                      <a:r>
                        <a:rPr lang="zh-CN" sz="28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功能描述</a:t>
                      </a:r>
                      <a:endParaRPr lang="zh-CN" sz="3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6427918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rd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rd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]←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]+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    </a:t>
                      </a:r>
                      <a:r>
                        <a:rPr lang="zh-CN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溢出时产生异常，且不修改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rd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022560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slt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$rd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$rs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$rt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rd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]←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]&lt;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    </a:t>
                      </a:r>
                      <a:r>
                        <a:rPr lang="zh-CN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小于置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，有符号比较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69967395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addi 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$rt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$rs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]←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]+</a:t>
                      </a:r>
                      <a:r>
                        <a:rPr lang="en-US" sz="2300" kern="1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SignExt</a:t>
                      </a:r>
                      <a:r>
                        <a:rPr lang="en-US" sz="2300" kern="100" baseline="-250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               </a:t>
                      </a:r>
                      <a:r>
                        <a:rPr lang="zh-CN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溢出产生异常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15401834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 dirty="0" err="1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lw</a:t>
                      </a:r>
                      <a:r>
                        <a:rPr lang="en-US" sz="2300" kern="100" dirty="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8572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]←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Mem</a:t>
                      </a:r>
                      <a:r>
                        <a:rPr lang="en-US" sz="2300" kern="100" baseline="-250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]+</a:t>
                      </a:r>
                      <a:r>
                        <a:rPr lang="en-US" sz="2300" kern="1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SignExt</a:t>
                      </a:r>
                      <a:r>
                        <a:rPr lang="en-US" sz="2300" kern="100" baseline="-250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))              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06973918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sw 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$rt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$rs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Mem</a:t>
                      </a:r>
                      <a:r>
                        <a:rPr lang="en-US" sz="2300" kern="100" baseline="-250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]+</a:t>
                      </a:r>
                      <a:r>
                        <a:rPr lang="en-US" sz="2300" kern="1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SignExt</a:t>
                      </a:r>
                      <a:r>
                        <a:rPr lang="en-US" sz="2300" kern="100" baseline="-250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))←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66267598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 dirty="0" err="1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beq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if(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 =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]) 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←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+ </a:t>
                      </a:r>
                      <a:r>
                        <a:rPr lang="en-US" sz="2300" kern="1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SignExt</a:t>
                      </a:r>
                      <a:r>
                        <a:rPr lang="en-US" sz="2300" kern="100" baseline="-250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({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00})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0258179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bne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$rs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$rt</a:t>
                      </a: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en-US" sz="23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if(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rs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 !=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lang="en-US" sz="2300" kern="100" dirty="0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$</a:t>
                      </a:r>
                      <a:r>
                        <a:rPr lang="en-US" sz="2300" kern="100" dirty="0" err="1">
                          <a:solidFill>
                            <a:srgbClr val="AA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rt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])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← </a:t>
                      </a:r>
                      <a:r>
                        <a:rPr lang="en-US" sz="2300" kern="100" dirty="0">
                          <a:solidFill>
                            <a:srgbClr val="00AA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PC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+ </a:t>
                      </a:r>
                      <a:r>
                        <a:rPr lang="en-US" sz="2300" kern="1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SignExt</a:t>
                      </a:r>
                      <a:r>
                        <a:rPr lang="en-US" sz="2300" kern="100" baseline="-25000" dirty="0">
                          <a:solidFill>
                            <a:srgbClr val="0077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18b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({</a:t>
                      </a:r>
                      <a:r>
                        <a:rPr lang="en-US" sz="2300" kern="100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imm</a:t>
                      </a:r>
                      <a:r>
                        <a:rPr lang="en-US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00})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94051334"/>
                  </a:ext>
                </a:extLst>
              </a:tr>
              <a:tr h="530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3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94615" algn="just">
                        <a:spcAft>
                          <a:spcPts val="0"/>
                        </a:spcAft>
                      </a:pPr>
                      <a:r>
                        <a:rPr lang="en-US" sz="2300" kern="100">
                          <a:solidFill>
                            <a:srgbClr val="0000AA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syscall</a:t>
                      </a:r>
                      <a:endParaRPr lang="zh-CN" sz="3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53975" algn="just">
                        <a:spcAft>
                          <a:spcPts val="0"/>
                        </a:spcAft>
                      </a:pPr>
                      <a:r>
                        <a:rPr lang="zh-CN" sz="23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系统调用，这里用于停机</a:t>
                      </a:r>
                      <a:endParaRPr lang="zh-CN" sz="3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0713" marR="20713" marT="20713" marB="2071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9634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62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单周期</a:t>
            </a:r>
            <a:r>
              <a:rPr lang="en-US" altLang="zh-CN" dirty="0" smtClean="0"/>
              <a:t>MIPS</a:t>
            </a:r>
            <a:r>
              <a:rPr lang="zh-CN" altLang="en-US" dirty="0" smtClean="0"/>
              <a:t>参考数据通路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702334" y="1284508"/>
            <a:ext cx="10533415" cy="4996563"/>
            <a:chOff x="697004" y="1767866"/>
            <a:chExt cx="11109461" cy="5269813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xmlns="" id="{E36DE31D-6224-4A79-A586-E90E1B755F76}"/>
                </a:ext>
              </a:extLst>
            </p:cNvPr>
            <p:cNvCxnSpPr>
              <a:cxnSpLocks/>
            </p:cNvCxnSpPr>
            <p:nvPr/>
          </p:nvCxnSpPr>
          <p:spPr>
            <a:xfrm>
              <a:off x="6429375" y="4408413"/>
              <a:ext cx="975092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391673" y="5021016"/>
              <a:ext cx="69402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任意多边形: 形状 256">
              <a:extLst>
                <a:ext uri="{FF2B5EF4-FFF2-40B4-BE49-F238E27FC236}">
                  <a16:creationId xmlns:a16="http://schemas.microsoft.com/office/drawing/2014/main" xmlns="" id="{1843CBDC-CFEC-4BD2-AD0B-815B0D453B1B}"/>
                </a:ext>
              </a:extLst>
            </p:cNvPr>
            <p:cNvSpPr/>
            <p:nvPr/>
          </p:nvSpPr>
          <p:spPr>
            <a:xfrm flipV="1">
              <a:off x="4911567" y="4551034"/>
              <a:ext cx="187289" cy="104394"/>
            </a:xfrm>
            <a:custGeom>
              <a:avLst/>
              <a:gdLst>
                <a:gd name="connsiteX0" fmla="*/ 323850 w 323850"/>
                <a:gd name="connsiteY0" fmla="*/ 0 h 0"/>
                <a:gd name="connsiteX1" fmla="*/ 0 w 3238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850">
                  <a:moveTo>
                    <a:pt x="323850" y="0"/>
                  </a:moveTo>
                  <a:lnTo>
                    <a:pt x="0" y="0"/>
                  </a:lnTo>
                </a:path>
              </a:pathLst>
            </a:cu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4053450" y="4289705"/>
              <a:ext cx="105916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038682" y="4010421"/>
              <a:ext cx="105916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5069674" y="2027665"/>
              <a:ext cx="6334881" cy="1950924"/>
              <a:chOff x="5039741" y="3208161"/>
              <a:chExt cx="597546" cy="457491"/>
            </a:xfrm>
          </p:grpSpPr>
          <p:cxnSp>
            <p:nvCxnSpPr>
              <p:cNvPr id="167" name="直接连接符 166"/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直接连接符 167"/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6" name="直接连接符 15"/>
            <p:cNvCxnSpPr/>
            <p:nvPr/>
          </p:nvCxnSpPr>
          <p:spPr>
            <a:xfrm>
              <a:off x="5073891" y="2472651"/>
              <a:ext cx="4131450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7" name="组合 16"/>
            <p:cNvGrpSpPr/>
            <p:nvPr/>
          </p:nvGrpSpPr>
          <p:grpSpPr>
            <a:xfrm>
              <a:off x="5083378" y="2695870"/>
              <a:ext cx="3227280" cy="1199217"/>
              <a:chOff x="5039741" y="3208161"/>
              <a:chExt cx="597546" cy="457491"/>
            </a:xfrm>
          </p:grpSpPr>
          <p:cxnSp>
            <p:nvCxnSpPr>
              <p:cNvPr id="165" name="直接连接符 164"/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6" name="直接连接符 165"/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8" name="组合 17"/>
            <p:cNvGrpSpPr/>
            <p:nvPr/>
          </p:nvGrpSpPr>
          <p:grpSpPr>
            <a:xfrm>
              <a:off x="5088159" y="3149858"/>
              <a:ext cx="744126" cy="474778"/>
              <a:chOff x="5039741" y="3208161"/>
              <a:chExt cx="597546" cy="457491"/>
            </a:xfrm>
          </p:grpSpPr>
          <p:cxnSp>
            <p:nvCxnSpPr>
              <p:cNvPr id="163" name="直接连接符 162"/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4" name="直接连接符 163"/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9" name="直接连接符 18"/>
            <p:cNvCxnSpPr/>
            <p:nvPr/>
          </p:nvCxnSpPr>
          <p:spPr>
            <a:xfrm>
              <a:off x="4778067" y="3306859"/>
              <a:ext cx="0" cy="1125265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任意多边形: 形状 191">
              <a:extLst>
                <a:ext uri="{FF2B5EF4-FFF2-40B4-BE49-F238E27FC236}">
                  <a16:creationId xmlns:a16="http://schemas.microsoft.com/office/drawing/2014/main" xmlns="" id="{ED3A89F2-DBF5-4765-954D-9639849D2068}"/>
                </a:ext>
              </a:extLst>
            </p:cNvPr>
            <p:cNvSpPr/>
            <p:nvPr/>
          </p:nvSpPr>
          <p:spPr>
            <a:xfrm>
              <a:off x="5080685" y="2250400"/>
              <a:ext cx="5072714" cy="1475869"/>
            </a:xfrm>
            <a:custGeom>
              <a:avLst/>
              <a:gdLst>
                <a:gd name="connsiteX0" fmla="*/ 0 w 4762500"/>
                <a:gd name="connsiteY0" fmla="*/ 0 h 1600200"/>
                <a:gd name="connsiteX1" fmla="*/ 4762500 w 4762500"/>
                <a:gd name="connsiteY1" fmla="*/ 0 h 1600200"/>
                <a:gd name="connsiteX2" fmla="*/ 4762500 w 4762500"/>
                <a:gd name="connsiteY2" fmla="*/ 1600200 h 1600200"/>
                <a:gd name="connsiteX0" fmla="*/ 0 w 4762500"/>
                <a:gd name="connsiteY0" fmla="*/ 0 h 1593057"/>
                <a:gd name="connsiteX1" fmla="*/ 4762500 w 4762500"/>
                <a:gd name="connsiteY1" fmla="*/ 0 h 1593057"/>
                <a:gd name="connsiteX2" fmla="*/ 4762500 w 4762500"/>
                <a:gd name="connsiteY2" fmla="*/ 1593057 h 1593057"/>
                <a:gd name="connsiteX0" fmla="*/ 0 w 4762500"/>
                <a:gd name="connsiteY0" fmla="*/ 0 h 1600201"/>
                <a:gd name="connsiteX1" fmla="*/ 4762500 w 4762500"/>
                <a:gd name="connsiteY1" fmla="*/ 0 h 1600201"/>
                <a:gd name="connsiteX2" fmla="*/ 4762500 w 4762500"/>
                <a:gd name="connsiteY2" fmla="*/ 1600201 h 1600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00" h="1600201">
                  <a:moveTo>
                    <a:pt x="0" y="0"/>
                  </a:moveTo>
                  <a:lnTo>
                    <a:pt x="4762500" y="0"/>
                  </a:lnTo>
                  <a:lnTo>
                    <a:pt x="4762500" y="1600201"/>
                  </a:lnTo>
                </a:path>
              </a:pathLst>
            </a:cu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xmlns="" id="{4B467A89-956C-4BAB-9032-2771C6ABAEC2}"/>
                </a:ext>
              </a:extLst>
            </p:cNvPr>
            <p:cNvSpPr/>
            <p:nvPr/>
          </p:nvSpPr>
          <p:spPr>
            <a:xfrm>
              <a:off x="5065360" y="1767866"/>
              <a:ext cx="100121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MemtoReg</a:t>
              </a:r>
              <a:endParaRPr lang="zh-CN" altLang="en-US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xmlns="" id="{34A0C001-8C64-42B0-81B4-975CE8AEB916}"/>
                </a:ext>
              </a:extLst>
            </p:cNvPr>
            <p:cNvSpPr/>
            <p:nvPr/>
          </p:nvSpPr>
          <p:spPr>
            <a:xfrm>
              <a:off x="5065360" y="1988766"/>
              <a:ext cx="97206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MemWrite</a:t>
              </a:r>
              <a:endParaRPr lang="zh-CN" altLang="en-US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8C7A746E-DE96-4DA5-9865-44268EFBE48E}"/>
                </a:ext>
              </a:extLst>
            </p:cNvPr>
            <p:cNvSpPr/>
            <p:nvPr/>
          </p:nvSpPr>
          <p:spPr>
            <a:xfrm>
              <a:off x="5065360" y="2209666"/>
              <a:ext cx="7121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Branch</a:t>
              </a:r>
              <a:endParaRPr lang="zh-CN" altLang="en-US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1F5677AA-D17F-454E-9BE4-70FFC67826EF}"/>
                </a:ext>
              </a:extLst>
            </p:cNvPr>
            <p:cNvSpPr/>
            <p:nvPr/>
          </p:nvSpPr>
          <p:spPr>
            <a:xfrm>
              <a:off x="5065360" y="2430566"/>
              <a:ext cx="693512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AluOP</a:t>
              </a:r>
              <a:endParaRPr lang="zh-CN" altLang="en-US" sz="1327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xmlns="" id="{76CC0552-8F36-4B88-8FF1-55AAFE537DAF}"/>
                </a:ext>
              </a:extLst>
            </p:cNvPr>
            <p:cNvSpPr/>
            <p:nvPr/>
          </p:nvSpPr>
          <p:spPr>
            <a:xfrm>
              <a:off x="5065360" y="2662976"/>
              <a:ext cx="803405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ALUSrc</a:t>
              </a:r>
              <a:endParaRPr lang="zh-CN" altLang="en-US" sz="1327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xmlns="" id="{0F2AA4CC-57B4-4A83-8DF2-92A33E45455F}"/>
                </a:ext>
              </a:extLst>
            </p:cNvPr>
            <p:cNvSpPr/>
            <p:nvPr/>
          </p:nvSpPr>
          <p:spPr>
            <a:xfrm>
              <a:off x="4754378" y="3260600"/>
              <a:ext cx="73239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RegDst</a:t>
              </a:r>
              <a:endParaRPr lang="zh-CN" altLang="en-US" sz="1327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0910D6F0-702B-4B92-ADD2-18FEF564A12F}"/>
                </a:ext>
              </a:extLst>
            </p:cNvPr>
            <p:cNvSpPr/>
            <p:nvPr/>
          </p:nvSpPr>
          <p:spPr>
            <a:xfrm>
              <a:off x="5065360" y="2883875"/>
              <a:ext cx="88246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RegWrite</a:t>
              </a:r>
              <a:endParaRPr lang="zh-CN" altLang="en-US" sz="1327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xmlns="" id="{68DB41D0-CD4F-4BC2-818B-80294E597929}"/>
                </a:ext>
              </a:extLst>
            </p:cNvPr>
            <p:cNvSpPr/>
            <p:nvPr/>
          </p:nvSpPr>
          <p:spPr>
            <a:xfrm>
              <a:off x="9419520" y="2472651"/>
              <a:ext cx="65293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PCSrc</a:t>
              </a:r>
              <a:endParaRPr lang="zh-CN" altLang="en-US" sz="1327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xmlns="" id="{9EC13A88-E991-4549-A4E9-1AB624E29D45}"/>
                </a:ext>
              </a:extLst>
            </p:cNvPr>
            <p:cNvSpPr/>
            <p:nvPr/>
          </p:nvSpPr>
          <p:spPr>
            <a:xfrm>
              <a:off x="1992610" y="3763083"/>
              <a:ext cx="252305" cy="453041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xmlns="" id="{7089DE98-FC37-4C1F-9209-35555F31F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9506" y="4219534"/>
              <a:ext cx="0" cy="100857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xmlns="" id="{E3E86E4D-6506-4B6C-819B-7E93777F8C98}"/>
                </a:ext>
              </a:extLst>
            </p:cNvPr>
            <p:cNvSpPr/>
            <p:nvPr/>
          </p:nvSpPr>
          <p:spPr>
            <a:xfrm>
              <a:off x="1870381" y="4266907"/>
              <a:ext cx="53458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CLK</a:t>
              </a:r>
              <a:endParaRPr lang="zh-CN" altLang="en-US" sz="1327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F435E62-1B17-4BA9-998E-C68E27B7159C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1681860" y="3989131"/>
              <a:ext cx="310750" cy="473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AFA0641A-9AF0-469B-9506-621DE6150E4C}"/>
                </a:ext>
              </a:extLst>
            </p:cNvPr>
            <p:cNvCxnSpPr>
              <a:cxnSpLocks/>
            </p:cNvCxnSpPr>
            <p:nvPr/>
          </p:nvCxnSpPr>
          <p:spPr>
            <a:xfrm>
              <a:off x="2250097" y="3993971"/>
              <a:ext cx="343074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xmlns="" id="{46DDA379-1226-4826-8B6B-FF530A6E4CF8}"/>
                </a:ext>
              </a:extLst>
            </p:cNvPr>
            <p:cNvSpPr/>
            <p:nvPr/>
          </p:nvSpPr>
          <p:spPr>
            <a:xfrm>
              <a:off x="1908246" y="3424994"/>
              <a:ext cx="458508" cy="3436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517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endParaRPr lang="zh-CN" altLang="en-US" sz="1517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xmlns="" id="{C93F85A8-96F3-452E-9BCC-000492316DCE}"/>
                </a:ext>
              </a:extLst>
            </p:cNvPr>
            <p:cNvGrpSpPr/>
            <p:nvPr/>
          </p:nvGrpSpPr>
          <p:grpSpPr>
            <a:xfrm>
              <a:off x="2584594" y="3667322"/>
              <a:ext cx="944542" cy="1445348"/>
              <a:chOff x="2153669" y="3581315"/>
              <a:chExt cx="981236" cy="1387999"/>
            </a:xfrm>
          </p:grpSpPr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xmlns="" id="{1936F5A9-F8E0-4150-BE74-09DC31568611}"/>
                  </a:ext>
                </a:extLst>
              </p:cNvPr>
              <p:cNvSpPr/>
              <p:nvPr/>
            </p:nvSpPr>
            <p:spPr>
              <a:xfrm>
                <a:off x="2162582" y="3581315"/>
                <a:ext cx="920297" cy="1387999"/>
              </a:xfrm>
              <a:prstGeom prst="rect">
                <a:avLst/>
              </a:prstGeom>
              <a:solidFill>
                <a:srgbClr val="00B050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xmlns="" id="{A1263AF7-1AE1-441D-BD17-CAFE2B5FC5A8}"/>
                  </a:ext>
                </a:extLst>
              </p:cNvPr>
              <p:cNvSpPr/>
              <p:nvPr/>
            </p:nvSpPr>
            <p:spPr>
              <a:xfrm>
                <a:off x="2672635" y="3769167"/>
                <a:ext cx="462270" cy="300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xmlns="" id="{0378166C-4459-4E94-9180-444EAF8AFBBF}"/>
                  </a:ext>
                </a:extLst>
              </p:cNvPr>
              <p:cNvSpPr/>
              <p:nvPr/>
            </p:nvSpPr>
            <p:spPr>
              <a:xfrm>
                <a:off x="2153669" y="3768090"/>
                <a:ext cx="337571" cy="300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xmlns="" id="{CBFF6D01-103F-4654-AA84-F27640E2F424}"/>
                  </a:ext>
                </a:extLst>
              </p:cNvPr>
              <p:cNvSpPr/>
              <p:nvPr/>
            </p:nvSpPr>
            <p:spPr>
              <a:xfrm>
                <a:off x="2247903" y="4158047"/>
                <a:ext cx="760851" cy="507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77"/>
                <a:r>
                  <a:rPr lang="zh-CN" altLang="en-US" sz="1327" b="1" kern="0" dirty="0">
                    <a:solidFill>
                      <a:schemeClr val="bg1"/>
                    </a:solidFill>
                    <a:latin typeface="微软雅黑"/>
                    <a:ea typeface="微软雅黑"/>
                  </a:rPr>
                  <a:t>指令</a:t>
                </a:r>
                <a:endParaRPr lang="en-US" altLang="zh-CN" sz="1327" b="1" kern="0" dirty="0">
                  <a:solidFill>
                    <a:schemeClr val="bg1"/>
                  </a:solidFill>
                  <a:latin typeface="微软雅黑"/>
                  <a:ea typeface="微软雅黑"/>
                </a:endParaRPr>
              </a:p>
              <a:p>
                <a:pPr algn="ctr" defTabSz="914277"/>
                <a:r>
                  <a:rPr lang="zh-CN" altLang="en-US" sz="1327" b="1" kern="0" dirty="0">
                    <a:solidFill>
                      <a:schemeClr val="bg1"/>
                    </a:solidFill>
                    <a:latin typeface="微软雅黑"/>
                    <a:ea typeface="微软雅黑"/>
                  </a:rPr>
                  <a:t>存储器</a:t>
                </a:r>
              </a:p>
            </p:txBody>
          </p:sp>
        </p:grp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xmlns="" id="{857128C0-652A-4E30-91F0-107AF02ABF89}"/>
                </a:ext>
              </a:extLst>
            </p:cNvPr>
            <p:cNvSpPr/>
            <p:nvPr/>
          </p:nvSpPr>
          <p:spPr>
            <a:xfrm>
              <a:off x="3435980" y="3732115"/>
              <a:ext cx="656317" cy="2820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38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指令字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xmlns="" id="{2E0BAF77-EE4C-4CC4-992D-1B29386BB56A}"/>
                </a:ext>
              </a:extLst>
            </p:cNvPr>
            <p:cNvSpPr/>
            <p:nvPr/>
          </p:nvSpPr>
          <p:spPr>
            <a:xfrm>
              <a:off x="2069337" y="5786044"/>
              <a:ext cx="216340" cy="312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3D92635F-1C2D-4162-9A13-170EB37639E1}"/>
                </a:ext>
              </a:extLst>
            </p:cNvPr>
            <p:cNvCxnSpPr>
              <a:cxnSpLocks/>
            </p:cNvCxnSpPr>
            <p:nvPr/>
          </p:nvCxnSpPr>
          <p:spPr>
            <a:xfrm>
              <a:off x="2407598" y="5954587"/>
              <a:ext cx="370802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任意多边形: 形状 251">
              <a:extLst>
                <a:ext uri="{FF2B5EF4-FFF2-40B4-BE49-F238E27FC236}">
                  <a16:creationId xmlns:a16="http://schemas.microsoft.com/office/drawing/2014/main" xmlns="" id="{4FD8867C-45CB-4B42-AAD1-E6810A21F51C}"/>
                </a:ext>
              </a:extLst>
            </p:cNvPr>
            <p:cNvSpPr/>
            <p:nvPr/>
          </p:nvSpPr>
          <p:spPr>
            <a:xfrm>
              <a:off x="3104594" y="5704600"/>
              <a:ext cx="420272" cy="738401"/>
            </a:xfrm>
            <a:custGeom>
              <a:avLst/>
              <a:gdLst>
                <a:gd name="connsiteX0" fmla="*/ 0 w 234950"/>
                <a:gd name="connsiteY0" fmla="*/ 0 h 812800"/>
                <a:gd name="connsiteX1" fmla="*/ 234950 w 234950"/>
                <a:gd name="connsiteY1" fmla="*/ 0 h 812800"/>
                <a:gd name="connsiteX2" fmla="*/ 234950 w 234950"/>
                <a:gd name="connsiteY2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950" h="812800">
                  <a:moveTo>
                    <a:pt x="0" y="0"/>
                  </a:moveTo>
                  <a:lnTo>
                    <a:pt x="234950" y="0"/>
                  </a:lnTo>
                  <a:lnTo>
                    <a:pt x="234950" y="812800"/>
                  </a:lnTo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xmlns="" id="{CF5246AF-7F37-4B15-BE19-3F53A543C723}"/>
                </a:ext>
              </a:extLst>
            </p:cNvPr>
            <p:cNvSpPr/>
            <p:nvPr/>
          </p:nvSpPr>
          <p:spPr>
            <a:xfrm>
              <a:off x="3233226" y="5423935"/>
              <a:ext cx="60559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PC+4</a:t>
              </a:r>
              <a:endParaRPr lang="zh-CN" altLang="en-US" sz="1327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4B8CC304-517A-4F0A-885D-1B767FFA2CE7}"/>
                </a:ext>
              </a:extLst>
            </p:cNvPr>
            <p:cNvSpPr/>
            <p:nvPr/>
          </p:nvSpPr>
          <p:spPr>
            <a:xfrm>
              <a:off x="3977560" y="2915317"/>
              <a:ext cx="375667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5:0</a:t>
              </a:r>
              <a:endParaRPr lang="zh-CN" altLang="en-US" sz="104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xmlns="" id="{6ADE1577-D099-48C5-A765-0576FAF32FDA}"/>
                </a:ext>
              </a:extLst>
            </p:cNvPr>
            <p:cNvSpPr/>
            <p:nvPr/>
          </p:nvSpPr>
          <p:spPr>
            <a:xfrm>
              <a:off x="3993227" y="4041790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20:16</a:t>
              </a:r>
              <a:endParaRPr lang="zh-CN" altLang="en-US" sz="104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xmlns="" id="{E7EABD73-17EC-4DE6-9461-54B9F3D31B84}"/>
                </a:ext>
              </a:extLst>
            </p:cNvPr>
            <p:cNvSpPr/>
            <p:nvPr/>
          </p:nvSpPr>
          <p:spPr>
            <a:xfrm>
              <a:off x="3995056" y="3774290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25:21</a:t>
              </a:r>
              <a:endParaRPr lang="zh-CN" altLang="en-US" sz="104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xmlns="" id="{2D8564FE-64CF-469A-8B28-1E018EFC2C23}"/>
                </a:ext>
              </a:extLst>
            </p:cNvPr>
            <p:cNvSpPr/>
            <p:nvPr/>
          </p:nvSpPr>
          <p:spPr>
            <a:xfrm>
              <a:off x="3966955" y="4545075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15:11</a:t>
              </a:r>
              <a:endParaRPr lang="zh-CN" altLang="en-US" sz="104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xmlns="" id="{4BE19091-5D99-41B6-A7EA-D8533F28A0B2}"/>
                </a:ext>
              </a:extLst>
            </p:cNvPr>
            <p:cNvSpPr/>
            <p:nvPr/>
          </p:nvSpPr>
          <p:spPr>
            <a:xfrm>
              <a:off x="3978687" y="5823198"/>
              <a:ext cx="446675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15:0</a:t>
              </a:r>
              <a:endParaRPr lang="zh-CN" altLang="en-US" sz="104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xmlns="" id="{2600B14C-13AA-43E5-91D1-E1A7CF7504B4}"/>
                </a:ext>
              </a:extLst>
            </p:cNvPr>
            <p:cNvSpPr/>
            <p:nvPr/>
          </p:nvSpPr>
          <p:spPr>
            <a:xfrm>
              <a:off x="5260768" y="5840486"/>
              <a:ext cx="107560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Extend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xmlns="" id="{2D4376B0-1190-45C0-A8F0-85641E224139}"/>
                </a:ext>
              </a:extLst>
            </p:cNvPr>
            <p:cNvSpPr/>
            <p:nvPr/>
          </p:nvSpPr>
          <p:spPr>
            <a:xfrm>
              <a:off x="6377380" y="5937733"/>
              <a:ext cx="86257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SignImm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xmlns="" id="{06D13955-8991-4AB9-8AE6-E6D52BF4E822}"/>
                </a:ext>
              </a:extLst>
            </p:cNvPr>
            <p:cNvSpPr>
              <a:spLocks/>
            </p:cNvSpPr>
            <p:nvPr/>
          </p:nvSpPr>
          <p:spPr>
            <a:xfrm>
              <a:off x="5102472" y="3624635"/>
              <a:ext cx="1417422" cy="1620000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xmlns="" id="{35F5988D-9868-4683-92E1-7DD10CC02284}"/>
                </a:ext>
              </a:extLst>
            </p:cNvPr>
            <p:cNvSpPr/>
            <p:nvPr/>
          </p:nvSpPr>
          <p:spPr>
            <a:xfrm>
              <a:off x="5087028" y="3846399"/>
              <a:ext cx="49401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R1#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xmlns="" id="{32DF3147-11BF-4F5C-8978-CAF054A4CCDD}"/>
                </a:ext>
              </a:extLst>
            </p:cNvPr>
            <p:cNvSpPr/>
            <p:nvPr/>
          </p:nvSpPr>
          <p:spPr>
            <a:xfrm>
              <a:off x="5088159" y="4167250"/>
              <a:ext cx="49401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R2#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xmlns="" id="{BD38C2BD-176A-44EC-BE75-198DF8F2BDE6}"/>
                </a:ext>
              </a:extLst>
            </p:cNvPr>
            <p:cNvSpPr/>
            <p:nvPr/>
          </p:nvSpPr>
          <p:spPr>
            <a:xfrm>
              <a:off x="5081485" y="4515214"/>
              <a:ext cx="453438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W#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xmlns="" id="{6EC311AC-23AA-44AC-815A-8889216F2B8B}"/>
                </a:ext>
              </a:extLst>
            </p:cNvPr>
            <p:cNvSpPr/>
            <p:nvPr/>
          </p:nvSpPr>
          <p:spPr>
            <a:xfrm>
              <a:off x="5087028" y="4869877"/>
              <a:ext cx="494013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WD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CAC34120-E9F4-49D1-AD8A-A3BD3D3C8D26}"/>
                </a:ext>
              </a:extLst>
            </p:cNvPr>
            <p:cNvSpPr/>
            <p:nvPr/>
          </p:nvSpPr>
          <p:spPr>
            <a:xfrm>
              <a:off x="5607659" y="3587547"/>
              <a:ext cx="473726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xmlns="" id="{45926BBC-26ED-4FD0-B8B6-D5969ED71709}"/>
                </a:ext>
              </a:extLst>
            </p:cNvPr>
            <p:cNvSpPr/>
            <p:nvPr/>
          </p:nvSpPr>
          <p:spPr>
            <a:xfrm>
              <a:off x="5461813" y="4623794"/>
              <a:ext cx="91160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77">
                <a:defRPr/>
              </a:pPr>
              <a:r>
                <a:rPr lang="zh-CN" altLang="en-US" sz="1327" b="1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寄存器堆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xmlns="" id="{4C593A01-858B-4B68-AF47-71D6F26A6E5F}"/>
                </a:ext>
              </a:extLst>
            </p:cNvPr>
            <p:cNvSpPr/>
            <p:nvPr/>
          </p:nvSpPr>
          <p:spPr>
            <a:xfrm>
              <a:off x="6187634" y="3856669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xmlns="" id="{073FB5D5-5546-4A1A-B00C-0B340A318ADD}"/>
                </a:ext>
              </a:extLst>
            </p:cNvPr>
            <p:cNvSpPr/>
            <p:nvPr/>
          </p:nvSpPr>
          <p:spPr>
            <a:xfrm>
              <a:off x="6179493" y="4276124"/>
              <a:ext cx="40440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4625897" y="4389532"/>
              <a:ext cx="284372" cy="537440"/>
              <a:chOff x="4451072" y="4543951"/>
              <a:chExt cx="284372" cy="537440"/>
            </a:xfrm>
          </p:grpSpPr>
          <p:sp>
            <p:nvSpPr>
              <p:cNvPr id="157" name="流程图: 手动操作 156">
                <a:extLst>
                  <a:ext uri="{FF2B5EF4-FFF2-40B4-BE49-F238E27FC236}">
                    <a16:creationId xmlns:a16="http://schemas.microsoft.com/office/drawing/2014/main" xmlns="" id="{6C2FCBC5-1898-4C55-8A7D-7DB4F2A02A90}"/>
                  </a:ext>
                </a:extLst>
              </p:cNvPr>
              <p:cNvSpPr/>
              <p:nvPr/>
            </p:nvSpPr>
            <p:spPr>
              <a:xfrm rot="16200000">
                <a:off x="4335027" y="4701403"/>
                <a:ext cx="533466" cy="226510"/>
              </a:xfrm>
              <a:prstGeom prst="flowChartManualOperation">
                <a:avLst/>
              </a:prstGeom>
              <a:solidFill>
                <a:srgbClr val="FFFF00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xmlns="" id="{DB6FEBF0-D3C1-4E44-A076-F8543F45AA45}"/>
                  </a:ext>
                </a:extLst>
              </p:cNvPr>
              <p:cNvSpPr/>
              <p:nvPr/>
            </p:nvSpPr>
            <p:spPr>
              <a:xfrm>
                <a:off x="4451072" y="4543951"/>
                <a:ext cx="284372" cy="528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8" name="流程图: 手动操作 57">
              <a:extLst>
                <a:ext uri="{FF2B5EF4-FFF2-40B4-BE49-F238E27FC236}">
                  <a16:creationId xmlns:a16="http://schemas.microsoft.com/office/drawing/2014/main" xmlns="" id="{6C2FCBC5-1898-4C55-8A7D-7DB4F2A02A90}"/>
                </a:ext>
              </a:extLst>
            </p:cNvPr>
            <p:cNvSpPr/>
            <p:nvPr/>
          </p:nvSpPr>
          <p:spPr>
            <a:xfrm rot="16200000">
              <a:off x="1336980" y="3875036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xmlns="" id="{DB6FEBF0-D3C1-4E44-A076-F8543F45AA45}"/>
                </a:ext>
              </a:extLst>
            </p:cNvPr>
            <p:cNvSpPr/>
            <p:nvPr/>
          </p:nvSpPr>
          <p:spPr>
            <a:xfrm>
              <a:off x="1429026" y="3715552"/>
              <a:ext cx="284371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流程图: 手动操作 59">
              <a:extLst>
                <a:ext uri="{FF2B5EF4-FFF2-40B4-BE49-F238E27FC236}">
                  <a16:creationId xmlns:a16="http://schemas.microsoft.com/office/drawing/2014/main" xmlns="" id="{6C2FCBC5-1898-4C55-8A7D-7DB4F2A02A90}"/>
                </a:ext>
              </a:extLst>
            </p:cNvPr>
            <p:cNvSpPr/>
            <p:nvPr/>
          </p:nvSpPr>
          <p:spPr>
            <a:xfrm rot="16200000">
              <a:off x="7251910" y="4433214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xmlns="" id="{DB6FEBF0-D3C1-4E44-A076-F8543F45AA45}"/>
                </a:ext>
              </a:extLst>
            </p:cNvPr>
            <p:cNvSpPr/>
            <p:nvPr/>
          </p:nvSpPr>
          <p:spPr>
            <a:xfrm>
              <a:off x="7346314" y="4283009"/>
              <a:ext cx="284371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流程图: 手动操作 61">
              <a:extLst>
                <a:ext uri="{FF2B5EF4-FFF2-40B4-BE49-F238E27FC236}">
                  <a16:creationId xmlns:a16="http://schemas.microsoft.com/office/drawing/2014/main" xmlns="" id="{6C2FCBC5-1898-4C55-8A7D-7DB4F2A02A90}"/>
                </a:ext>
              </a:extLst>
            </p:cNvPr>
            <p:cNvSpPr/>
            <p:nvPr/>
          </p:nvSpPr>
          <p:spPr>
            <a:xfrm rot="16200000">
              <a:off x="11167767" y="4070175"/>
              <a:ext cx="533466" cy="226510"/>
            </a:xfrm>
            <a:prstGeom prst="flowChartManualOperation">
              <a:avLst/>
            </a:prstGeom>
            <a:solidFill>
              <a:srgbClr val="FFFF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xmlns="" id="{DB6FEBF0-D3C1-4E44-A076-F8543F45AA45}"/>
                </a:ext>
              </a:extLst>
            </p:cNvPr>
            <p:cNvSpPr/>
            <p:nvPr/>
          </p:nvSpPr>
          <p:spPr>
            <a:xfrm>
              <a:off x="11263840" y="3936437"/>
              <a:ext cx="284371" cy="528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xmlns="" id="{1562766D-06B6-4E68-A522-842479D25B05}"/>
                </a:ext>
              </a:extLst>
            </p:cNvPr>
            <p:cNvCxnSpPr/>
            <p:nvPr/>
          </p:nvCxnSpPr>
          <p:spPr>
            <a:xfrm>
              <a:off x="6507043" y="4010421"/>
              <a:ext cx="1557578" cy="1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xmlns="" id="{B9F5C077-6E48-40BF-9EAD-AB04B11E759A}"/>
                </a:ext>
              </a:extLst>
            </p:cNvPr>
            <p:cNvCxnSpPr>
              <a:cxnSpLocks/>
            </p:cNvCxnSpPr>
            <p:nvPr/>
          </p:nvCxnSpPr>
          <p:spPr>
            <a:xfrm>
              <a:off x="7855791" y="5879564"/>
              <a:ext cx="347745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xmlns="" id="{9E2B02A3-1EF5-494A-B123-C8EFBFD1D59A}"/>
                </a:ext>
              </a:extLst>
            </p:cNvPr>
            <p:cNvGrpSpPr/>
            <p:nvPr/>
          </p:nvGrpSpPr>
          <p:grpSpPr>
            <a:xfrm>
              <a:off x="7386084" y="5653030"/>
              <a:ext cx="487251" cy="552651"/>
              <a:chOff x="7239187" y="4876233"/>
              <a:chExt cx="506180" cy="574121"/>
            </a:xfrm>
          </p:grpSpPr>
          <p:sp>
            <p:nvSpPr>
              <p:cNvPr id="155" name="平行四边形 154">
                <a:extLst>
                  <a:ext uri="{FF2B5EF4-FFF2-40B4-BE49-F238E27FC236}">
                    <a16:creationId xmlns:a16="http://schemas.microsoft.com/office/drawing/2014/main" xmlns="" id="{DA0627B1-1868-46B4-9822-C68023BB4E65}"/>
                  </a:ext>
                </a:extLst>
              </p:cNvPr>
              <p:cNvSpPr/>
              <p:nvPr/>
            </p:nvSpPr>
            <p:spPr>
              <a:xfrm rot="4500000">
                <a:off x="7216515" y="4946030"/>
                <a:ext cx="574121" cy="434528"/>
              </a:xfrm>
              <a:prstGeom prst="parallelogram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xmlns="" id="{F183A3F8-9BAF-40EF-A735-B9546923CBC7}"/>
                  </a:ext>
                </a:extLst>
              </p:cNvPr>
              <p:cNvSpPr/>
              <p:nvPr/>
            </p:nvSpPr>
            <p:spPr>
              <a:xfrm>
                <a:off x="7239187" y="4999635"/>
                <a:ext cx="50618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&lt;&lt;2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xmlns="" id="{CE5AD69C-70F6-4268-9A7F-B34FAA43B86E}"/>
                </a:ext>
              </a:extLst>
            </p:cNvPr>
            <p:cNvSpPr/>
            <p:nvPr/>
          </p:nvSpPr>
          <p:spPr>
            <a:xfrm>
              <a:off x="8408569" y="6034851"/>
              <a:ext cx="296205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xmlns="" id="{124BF171-B642-4C46-8695-751F051F5AEA}"/>
                </a:ext>
              </a:extLst>
            </p:cNvPr>
            <p:cNvSpPr/>
            <p:nvPr/>
          </p:nvSpPr>
          <p:spPr>
            <a:xfrm>
              <a:off x="8600045" y="5800998"/>
              <a:ext cx="931895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PCBranch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xmlns="" id="{54A70878-C0AF-46C4-ADAB-63FF9A5AE7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4520" y="4588128"/>
              <a:ext cx="462543" cy="3527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xmlns="" id="{8C4A7878-3EB6-4E68-83D1-828EE5148B79}"/>
                </a:ext>
              </a:extLst>
            </p:cNvPr>
            <p:cNvSpPr/>
            <p:nvPr/>
          </p:nvSpPr>
          <p:spPr>
            <a:xfrm>
              <a:off x="7583805" y="4322624"/>
              <a:ext cx="55318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SrcB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xmlns="" id="{67CEB788-15D4-4ECC-8713-81027F2BB7C0}"/>
                </a:ext>
              </a:extLst>
            </p:cNvPr>
            <p:cNvSpPr/>
            <p:nvPr/>
          </p:nvSpPr>
          <p:spPr>
            <a:xfrm>
              <a:off x="7573803" y="3763083"/>
              <a:ext cx="56333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SrcA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xmlns="" id="{D2D74409-68D2-4244-B78F-9E2FFF53EC15}"/>
                </a:ext>
              </a:extLst>
            </p:cNvPr>
            <p:cNvSpPr/>
            <p:nvPr/>
          </p:nvSpPr>
          <p:spPr>
            <a:xfrm>
              <a:off x="8466912" y="3750272"/>
              <a:ext cx="612360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Equal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任意多边形: 形状 323">
              <a:extLst>
                <a:ext uri="{FF2B5EF4-FFF2-40B4-BE49-F238E27FC236}">
                  <a16:creationId xmlns:a16="http://schemas.microsoft.com/office/drawing/2014/main" xmlns="" id="{3B04B997-499F-4890-B68B-471A8EBFDD67}"/>
                </a:ext>
              </a:extLst>
            </p:cNvPr>
            <p:cNvSpPr/>
            <p:nvPr/>
          </p:nvSpPr>
          <p:spPr>
            <a:xfrm>
              <a:off x="8064621" y="3840798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xmlns="" id="{CF41F216-AFB6-4A00-9021-A79FAADE4749}"/>
                </a:ext>
              </a:extLst>
            </p:cNvPr>
            <p:cNvSpPr/>
            <p:nvPr/>
          </p:nvSpPr>
          <p:spPr>
            <a:xfrm rot="16200000">
              <a:off x="8123340" y="4149304"/>
              <a:ext cx="55994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327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xmlns="" id="{00E3412D-D0A6-4535-BA79-0322A384456A}"/>
                </a:ext>
              </a:extLst>
            </p:cNvPr>
            <p:cNvSpPr/>
            <p:nvPr/>
          </p:nvSpPr>
          <p:spPr>
            <a:xfrm>
              <a:off x="8517269" y="4016596"/>
              <a:ext cx="1021502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ALUResult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xmlns="" id="{D31E64C1-9E68-43BA-B0A7-071878060BF4}"/>
                </a:ext>
              </a:extLst>
            </p:cNvPr>
            <p:cNvSpPr/>
            <p:nvPr/>
          </p:nvSpPr>
          <p:spPr>
            <a:xfrm>
              <a:off x="8498897" y="4614480"/>
              <a:ext cx="931489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WriteData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xmlns="" id="{39594D74-9156-42D5-BE79-B03E01A52C51}"/>
                </a:ext>
              </a:extLst>
            </p:cNvPr>
            <p:cNvCxnSpPr>
              <a:cxnSpLocks/>
            </p:cNvCxnSpPr>
            <p:nvPr/>
          </p:nvCxnSpPr>
          <p:spPr>
            <a:xfrm>
              <a:off x="8532230" y="4302272"/>
              <a:ext cx="1224035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xmlns="" id="{19EE8828-45B8-4391-A6ED-E383B6E5A369}"/>
                </a:ext>
              </a:extLst>
            </p:cNvPr>
            <p:cNvCxnSpPr/>
            <p:nvPr/>
          </p:nvCxnSpPr>
          <p:spPr>
            <a:xfrm>
              <a:off x="10541167" y="4301458"/>
              <a:ext cx="780078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xmlns="" id="{91EBB0BF-A1AD-4483-B27E-7F6874560B67}"/>
                </a:ext>
              </a:extLst>
            </p:cNvPr>
            <p:cNvGrpSpPr/>
            <p:nvPr/>
          </p:nvGrpSpPr>
          <p:grpSpPr>
            <a:xfrm>
              <a:off x="9690826" y="3695866"/>
              <a:ext cx="916908" cy="1436044"/>
              <a:chOff x="2106940" y="3477998"/>
              <a:chExt cx="952529" cy="1491834"/>
            </a:xfrm>
          </p:grpSpPr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xmlns="" id="{CC7F02C6-1C7B-44B5-9B22-8839148ADA69}"/>
                  </a:ext>
                </a:extLst>
              </p:cNvPr>
              <p:cNvSpPr/>
              <p:nvPr/>
            </p:nvSpPr>
            <p:spPr>
              <a:xfrm>
                <a:off x="2162583" y="3477998"/>
                <a:ext cx="828902" cy="1491834"/>
              </a:xfrm>
              <a:prstGeom prst="rect">
                <a:avLst/>
              </a:prstGeom>
              <a:solidFill>
                <a:srgbClr val="79F5F9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 dirty="0"/>
              </a:p>
            </p:txBody>
          </p:sp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xmlns="" id="{D273798A-7B8E-45D2-8C12-6454B57DDC16}"/>
                  </a:ext>
                </a:extLst>
              </p:cNvPr>
              <p:cNvSpPr/>
              <p:nvPr/>
            </p:nvSpPr>
            <p:spPr>
              <a:xfrm>
                <a:off x="2317534" y="3480984"/>
                <a:ext cx="492129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xmlns="" id="{4CE32E5D-4332-495A-8059-B325E945AC37}"/>
                  </a:ext>
                </a:extLst>
              </p:cNvPr>
              <p:cNvSpPr/>
              <p:nvPr/>
            </p:nvSpPr>
            <p:spPr>
              <a:xfrm>
                <a:off x="2597199" y="3861428"/>
                <a:ext cx="462270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xmlns="" id="{21252150-0CD5-466E-B86C-1580A72C3770}"/>
                  </a:ext>
                </a:extLst>
              </p:cNvPr>
              <p:cNvSpPr/>
              <p:nvPr/>
            </p:nvSpPr>
            <p:spPr>
              <a:xfrm>
                <a:off x="2146656" y="3834566"/>
                <a:ext cx="337571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xmlns="" id="{B4966E97-619C-4DFC-BEF7-699A3EFE944A}"/>
                  </a:ext>
                </a:extLst>
              </p:cNvPr>
              <p:cNvSpPr/>
              <p:nvPr/>
            </p:nvSpPr>
            <p:spPr>
              <a:xfrm>
                <a:off x="2182706" y="4068361"/>
                <a:ext cx="760851" cy="548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277"/>
                <a:r>
                  <a:rPr lang="zh-CN" altLang="en-US" sz="1327" b="1" kern="0" dirty="0">
                    <a:latin typeface="微软雅黑"/>
                    <a:ea typeface="微软雅黑"/>
                  </a:rPr>
                  <a:t>数据</a:t>
                </a:r>
                <a:endParaRPr lang="en-US" altLang="zh-CN" sz="1327" b="1" kern="0" dirty="0">
                  <a:latin typeface="微软雅黑"/>
                  <a:ea typeface="微软雅黑"/>
                </a:endParaRPr>
              </a:p>
              <a:p>
                <a:pPr algn="ctr" defTabSz="914277"/>
                <a:r>
                  <a:rPr lang="zh-CN" altLang="en-US" sz="1327" b="1" kern="0" dirty="0">
                    <a:latin typeface="微软雅黑"/>
                    <a:ea typeface="微软雅黑"/>
                  </a:rPr>
                  <a:t>存储器</a:t>
                </a:r>
              </a:p>
            </p:txBody>
          </p: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xmlns="" id="{14833962-CE24-40BC-BD65-611522EE79A4}"/>
                  </a:ext>
                </a:extLst>
              </p:cNvPr>
              <p:cNvSpPr/>
              <p:nvPr/>
            </p:nvSpPr>
            <p:spPr>
              <a:xfrm>
                <a:off x="2106940" y="4556521"/>
                <a:ext cx="513205" cy="32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WD</a:t>
                </a:r>
                <a:endParaRPr lang="zh-CN" altLang="en-US" sz="132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xmlns="" id="{9210B47C-AC7B-4D2E-A9EB-31EDB0D01421}"/>
                </a:ext>
              </a:extLst>
            </p:cNvPr>
            <p:cNvSpPr/>
            <p:nvPr/>
          </p:nvSpPr>
          <p:spPr>
            <a:xfrm>
              <a:off x="10484405" y="4026377"/>
              <a:ext cx="901464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ReadData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xmlns="" id="{1E4AA697-BE3F-45BD-83CA-239EA0FD2888}"/>
                </a:ext>
              </a:extLst>
            </p:cNvPr>
            <p:cNvSpPr/>
            <p:nvPr/>
          </p:nvSpPr>
          <p:spPr>
            <a:xfrm>
              <a:off x="10506410" y="6662499"/>
              <a:ext cx="1300055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WriteBackData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任意多边形: 形状 323">
              <a:extLst>
                <a:ext uri="{FF2B5EF4-FFF2-40B4-BE49-F238E27FC236}">
                  <a16:creationId xmlns:a16="http://schemas.microsoft.com/office/drawing/2014/main" xmlns="" id="{3B04B997-499F-4890-B68B-471A8EBFDD67}"/>
                </a:ext>
              </a:extLst>
            </p:cNvPr>
            <p:cNvSpPr/>
            <p:nvPr/>
          </p:nvSpPr>
          <p:spPr>
            <a:xfrm>
              <a:off x="8163994" y="5696260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83" name="任意多边形: 形状 323">
              <a:extLst>
                <a:ext uri="{FF2B5EF4-FFF2-40B4-BE49-F238E27FC236}">
                  <a16:creationId xmlns:a16="http://schemas.microsoft.com/office/drawing/2014/main" xmlns="" id="{3B04B997-499F-4890-B68B-471A8EBFDD67}"/>
                </a:ext>
              </a:extLst>
            </p:cNvPr>
            <p:cNvSpPr/>
            <p:nvPr/>
          </p:nvSpPr>
          <p:spPr>
            <a:xfrm>
              <a:off x="2768573" y="5274135"/>
              <a:ext cx="467609" cy="907711"/>
            </a:xfrm>
            <a:custGeom>
              <a:avLst/>
              <a:gdLst>
                <a:gd name="connsiteX0" fmla="*/ 0 w 485775"/>
                <a:gd name="connsiteY0" fmla="*/ 0 h 942975"/>
                <a:gd name="connsiteX1" fmla="*/ 0 w 485775"/>
                <a:gd name="connsiteY1" fmla="*/ 404812 h 942975"/>
                <a:gd name="connsiteX2" fmla="*/ 238125 w 485775"/>
                <a:gd name="connsiteY2" fmla="*/ 466725 h 942975"/>
                <a:gd name="connsiteX3" fmla="*/ 9525 w 485775"/>
                <a:gd name="connsiteY3" fmla="*/ 528637 h 942975"/>
                <a:gd name="connsiteX4" fmla="*/ 9525 w 485775"/>
                <a:gd name="connsiteY4" fmla="*/ 942975 h 942975"/>
                <a:gd name="connsiteX5" fmla="*/ 485775 w 485775"/>
                <a:gd name="connsiteY5" fmla="*/ 814387 h 942975"/>
                <a:gd name="connsiteX6" fmla="*/ 485775 w 485775"/>
                <a:gd name="connsiteY6" fmla="*/ 119062 h 942975"/>
                <a:gd name="connsiteX7" fmla="*/ 0 w 48577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775" h="942975">
                  <a:moveTo>
                    <a:pt x="0" y="0"/>
                  </a:moveTo>
                  <a:lnTo>
                    <a:pt x="0" y="404812"/>
                  </a:lnTo>
                  <a:lnTo>
                    <a:pt x="238125" y="466725"/>
                  </a:lnTo>
                  <a:lnTo>
                    <a:pt x="9525" y="528637"/>
                  </a:lnTo>
                  <a:lnTo>
                    <a:pt x="9525" y="942975"/>
                  </a:lnTo>
                  <a:lnTo>
                    <a:pt x="485775" y="814387"/>
                  </a:lnTo>
                  <a:lnTo>
                    <a:pt x="485775" y="119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xmlns="" id="{D3A2499C-02EC-4853-B80E-364C09F71C0F}"/>
                </a:ext>
              </a:extLst>
            </p:cNvPr>
            <p:cNvSpPr/>
            <p:nvPr/>
          </p:nvSpPr>
          <p:spPr>
            <a:xfrm>
              <a:off x="2950880" y="5513430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6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lang="zh-CN" altLang="en-US" sz="1896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xmlns="" id="{D3A2499C-02EC-4853-B80E-364C09F71C0F}"/>
                </a:ext>
              </a:extLst>
            </p:cNvPr>
            <p:cNvSpPr/>
            <p:nvPr/>
          </p:nvSpPr>
          <p:spPr>
            <a:xfrm>
              <a:off x="8350117" y="5929356"/>
              <a:ext cx="377357" cy="405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96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</a:t>
              </a:r>
              <a:endParaRPr lang="zh-CN" altLang="en-US" sz="1896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6" name="流程图: 手动输入 146">
              <a:extLst>
                <a:ext uri="{FF2B5EF4-FFF2-40B4-BE49-F238E27FC236}">
                  <a16:creationId xmlns:a16="http://schemas.microsoft.com/office/drawing/2014/main" xmlns="" id="{083F1803-E01C-499C-8DE9-4FDC2E176D6B}"/>
                </a:ext>
              </a:extLst>
            </p:cNvPr>
            <p:cNvSpPr/>
            <p:nvPr/>
          </p:nvSpPr>
          <p:spPr>
            <a:xfrm>
              <a:off x="5181935" y="5812705"/>
              <a:ext cx="1223105" cy="308492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483 h 17483"/>
                <a:gd name="connsiteX1" fmla="*/ 10000 w 10000"/>
                <a:gd name="connsiteY1" fmla="*/ 0 h 17483"/>
                <a:gd name="connsiteX2" fmla="*/ 10000 w 10000"/>
                <a:gd name="connsiteY2" fmla="*/ 17483 h 17483"/>
                <a:gd name="connsiteX3" fmla="*/ 0 w 10000"/>
                <a:gd name="connsiteY3" fmla="*/ 17483 h 17483"/>
                <a:gd name="connsiteX4" fmla="*/ 0 w 10000"/>
                <a:gd name="connsiteY4" fmla="*/ 9483 h 17483"/>
                <a:gd name="connsiteX0" fmla="*/ 0 w 10000"/>
                <a:gd name="connsiteY0" fmla="*/ 5355 h 13355"/>
                <a:gd name="connsiteX1" fmla="*/ 10000 w 10000"/>
                <a:gd name="connsiteY1" fmla="*/ 0 h 13355"/>
                <a:gd name="connsiteX2" fmla="*/ 10000 w 10000"/>
                <a:gd name="connsiteY2" fmla="*/ 13355 h 13355"/>
                <a:gd name="connsiteX3" fmla="*/ 0 w 10000"/>
                <a:gd name="connsiteY3" fmla="*/ 13355 h 13355"/>
                <a:gd name="connsiteX4" fmla="*/ 0 w 10000"/>
                <a:gd name="connsiteY4" fmla="*/ 5355 h 1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355">
                  <a:moveTo>
                    <a:pt x="0" y="5355"/>
                  </a:moveTo>
                  <a:lnTo>
                    <a:pt x="10000" y="0"/>
                  </a:lnTo>
                  <a:lnTo>
                    <a:pt x="10000" y="13355"/>
                  </a:lnTo>
                  <a:lnTo>
                    <a:pt x="0" y="13355"/>
                  </a:lnTo>
                  <a:lnTo>
                    <a:pt x="0" y="5355"/>
                  </a:lnTo>
                  <a:close/>
                </a:path>
              </a:pathLst>
            </a:cu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xmlns="" id="{124BF171-B642-4C46-8695-751F051F5AEA}"/>
                </a:ext>
              </a:extLst>
            </p:cNvPr>
            <p:cNvSpPr/>
            <p:nvPr/>
          </p:nvSpPr>
          <p:spPr>
            <a:xfrm>
              <a:off x="933293" y="6724905"/>
              <a:ext cx="129877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BranchAddress</a:t>
              </a:r>
              <a:endParaRPr lang="zh-CN" altLang="en-US" sz="132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xmlns="" id="{2EF7FF38-547F-4842-883B-B8ED6547CE15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82" y="2883186"/>
              <a:ext cx="0" cy="3163131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任意多边形: 形状 256">
              <a:extLst>
                <a:ext uri="{FF2B5EF4-FFF2-40B4-BE49-F238E27FC236}">
                  <a16:creationId xmlns:a16="http://schemas.microsoft.com/office/drawing/2014/main" xmlns="" id="{1843CBDC-CFEC-4BD2-AD0B-815B0D453B1B}"/>
                </a:ext>
              </a:extLst>
            </p:cNvPr>
            <p:cNvSpPr/>
            <p:nvPr/>
          </p:nvSpPr>
          <p:spPr>
            <a:xfrm flipV="1">
              <a:off x="11547755" y="4010500"/>
              <a:ext cx="225121" cy="153946"/>
            </a:xfrm>
            <a:custGeom>
              <a:avLst/>
              <a:gdLst>
                <a:gd name="connsiteX0" fmla="*/ 323850 w 323850"/>
                <a:gd name="connsiteY0" fmla="*/ 0 h 0"/>
                <a:gd name="connsiteX1" fmla="*/ 0 w 3238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850">
                  <a:moveTo>
                    <a:pt x="323850" y="0"/>
                  </a:moveTo>
                  <a:lnTo>
                    <a:pt x="0" y="0"/>
                  </a:lnTo>
                </a:path>
              </a:pathLst>
            </a:cu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xmlns="" id="{2EF7FF38-547F-4842-883B-B8ED6547CE15}"/>
                </a:ext>
              </a:extLst>
            </p:cNvPr>
            <p:cNvCxnSpPr>
              <a:cxnSpLocks/>
              <a:stCxn id="89" idx="0"/>
            </p:cNvCxnSpPr>
            <p:nvPr/>
          </p:nvCxnSpPr>
          <p:spPr>
            <a:xfrm>
              <a:off x="11772876" y="4164446"/>
              <a:ext cx="8580" cy="2795238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4053450" y="4762613"/>
              <a:ext cx="604191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4391673" y="4518933"/>
              <a:ext cx="25835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4391673" y="4289705"/>
              <a:ext cx="0" cy="225509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4038682" y="2883186"/>
              <a:ext cx="530592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>
              <a:off x="4046972" y="6046317"/>
              <a:ext cx="111098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4391673" y="5021016"/>
              <a:ext cx="0" cy="1938668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4391673" y="6959684"/>
              <a:ext cx="7379146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9492790" y="3487778"/>
              <a:ext cx="1348856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9492790" y="3487778"/>
              <a:ext cx="0" cy="787747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10841646" y="3487778"/>
              <a:ext cx="0" cy="501353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>
              <a:off x="10848976" y="3998474"/>
              <a:ext cx="472269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>
              <a:off x="6814452" y="4910747"/>
              <a:ext cx="2914605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6814452" y="4426978"/>
              <a:ext cx="0" cy="483769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7088792" y="4711487"/>
              <a:ext cx="0" cy="1237624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>
              <a:off x="7108189" y="4711893"/>
              <a:ext cx="285305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6429375" y="5966951"/>
              <a:ext cx="975092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>
              <a:off x="4060306" y="3143260"/>
              <a:ext cx="522726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xmlns="" id="{E7EABD73-17EC-4DE6-9461-54B9F3D31B84}"/>
                </a:ext>
              </a:extLst>
            </p:cNvPr>
            <p:cNvSpPr/>
            <p:nvPr/>
          </p:nvSpPr>
          <p:spPr>
            <a:xfrm>
              <a:off x="3984471" y="2661978"/>
              <a:ext cx="517683" cy="266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43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31:26</a:t>
              </a:r>
              <a:endParaRPr lang="zh-CN" altLang="en-US" sz="104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等腰三角形 108"/>
            <p:cNvSpPr/>
            <p:nvPr/>
          </p:nvSpPr>
          <p:spPr>
            <a:xfrm>
              <a:off x="2010894" y="4092249"/>
              <a:ext cx="217225" cy="122111"/>
            </a:xfrm>
            <a:prstGeom prst="triangle">
              <a:avLst/>
            </a:prstGeom>
            <a:solidFill>
              <a:srgbClr val="59B2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grpSp>
          <p:nvGrpSpPr>
            <p:cNvPr id="110" name="组合 109"/>
            <p:cNvGrpSpPr/>
            <p:nvPr/>
          </p:nvGrpSpPr>
          <p:grpSpPr>
            <a:xfrm>
              <a:off x="5532327" y="5118027"/>
              <a:ext cx="534589" cy="487432"/>
              <a:chOff x="1853728" y="4285666"/>
              <a:chExt cx="534589" cy="487432"/>
            </a:xfrm>
            <a:solidFill>
              <a:srgbClr val="FFCCFF"/>
            </a:solidFill>
          </p:grpSpPr>
          <p:cxnSp>
            <p:nvCxnSpPr>
              <p:cNvPr id="146" name="直接连接符 145">
                <a:extLst>
                  <a:ext uri="{FF2B5EF4-FFF2-40B4-BE49-F238E27FC236}">
                    <a16:creationId xmlns:a16="http://schemas.microsoft.com/office/drawing/2014/main" xmlns="" id="{7089DE98-FC37-4C1F-9209-35555F31F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xmlns="" id="{E3E86E4D-6506-4B6C-819B-7E93777F8C98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7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7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等腰三角形 147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</p:grpSp>
        <p:grpSp>
          <p:nvGrpSpPr>
            <p:cNvPr id="111" name="组合 110"/>
            <p:cNvGrpSpPr/>
            <p:nvPr/>
          </p:nvGrpSpPr>
          <p:grpSpPr>
            <a:xfrm>
              <a:off x="9904273" y="5003415"/>
              <a:ext cx="534589" cy="487432"/>
              <a:chOff x="1853728" y="4285666"/>
              <a:chExt cx="534589" cy="487432"/>
            </a:xfrm>
            <a:solidFill>
              <a:srgbClr val="00B050"/>
            </a:solidFill>
          </p:grpSpPr>
          <p:cxnSp>
            <p:nvCxnSpPr>
              <p:cNvPr id="143" name="直接连接符 142">
                <a:extLst>
                  <a:ext uri="{FF2B5EF4-FFF2-40B4-BE49-F238E27FC236}">
                    <a16:creationId xmlns:a16="http://schemas.microsoft.com/office/drawing/2014/main" xmlns="" id="{7089DE98-FC37-4C1F-9209-35555F31F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2853" y="4412951"/>
                <a:ext cx="0" cy="100857"/>
              </a:xfrm>
              <a:prstGeom prst="line">
                <a:avLst/>
              </a:prstGeom>
              <a:grp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xmlns="" id="{E3E86E4D-6506-4B6C-819B-7E93777F8C98}"/>
                  </a:ext>
                </a:extLst>
              </p:cNvPr>
              <p:cNvSpPr/>
              <p:nvPr/>
            </p:nvSpPr>
            <p:spPr>
              <a:xfrm>
                <a:off x="1853728" y="4460324"/>
                <a:ext cx="534589" cy="3127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1327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CLK</a:t>
                </a:r>
                <a:endParaRPr lang="zh-CN" altLang="en-US" sz="1327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等腰三角形 144"/>
              <p:cNvSpPr/>
              <p:nvPr/>
            </p:nvSpPr>
            <p:spPr>
              <a:xfrm>
                <a:off x="1994241" y="4285666"/>
                <a:ext cx="217225" cy="122111"/>
              </a:xfrm>
              <a:prstGeom prst="triangle">
                <a:avLst/>
              </a:prstGeom>
              <a:solidFill>
                <a:srgbClr val="79F5F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/>
              </a:p>
            </p:txBody>
          </p:sp>
        </p:grpSp>
        <p:cxnSp>
          <p:nvCxnSpPr>
            <p:cNvPr id="112" name="直接连接符 111"/>
            <p:cNvCxnSpPr/>
            <p:nvPr/>
          </p:nvCxnSpPr>
          <p:spPr>
            <a:xfrm>
              <a:off x="3493075" y="4009114"/>
              <a:ext cx="545607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xmlns="" id="{2EF7FF38-547F-4842-883B-B8ED6547CE15}"/>
                </a:ext>
              </a:extLst>
            </p:cNvPr>
            <p:cNvCxnSpPr>
              <a:cxnSpLocks/>
            </p:cNvCxnSpPr>
            <p:nvPr/>
          </p:nvCxnSpPr>
          <p:spPr>
            <a:xfrm>
              <a:off x="1269836" y="3840798"/>
              <a:ext cx="0" cy="2602203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1269836" y="6443001"/>
              <a:ext cx="6894158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xmlns="" id="{2EF7FF38-547F-4842-883B-B8ED6547CE15}"/>
                </a:ext>
              </a:extLst>
            </p:cNvPr>
            <p:cNvCxnSpPr>
              <a:cxnSpLocks/>
            </p:cNvCxnSpPr>
            <p:nvPr/>
          </p:nvCxnSpPr>
          <p:spPr>
            <a:xfrm>
              <a:off x="8941392" y="6150115"/>
              <a:ext cx="0" cy="549253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985166" y="6699368"/>
              <a:ext cx="792812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xmlns="" id="{2EF7FF38-547F-4842-883B-B8ED6547CE15}"/>
                </a:ext>
              </a:extLst>
            </p:cNvPr>
            <p:cNvCxnSpPr>
              <a:cxnSpLocks/>
            </p:cNvCxnSpPr>
            <p:nvPr/>
          </p:nvCxnSpPr>
          <p:spPr>
            <a:xfrm>
              <a:off x="981804" y="4128910"/>
              <a:ext cx="0" cy="2570458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981804" y="4128910"/>
              <a:ext cx="50069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1269836" y="3840798"/>
              <a:ext cx="216024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xmlns="" id="{B9F5C077-6E48-40BF-9EAD-AB04B11E759A}"/>
                </a:ext>
              </a:extLst>
            </p:cNvPr>
            <p:cNvCxnSpPr>
              <a:cxnSpLocks/>
            </p:cNvCxnSpPr>
            <p:nvPr/>
          </p:nvCxnSpPr>
          <p:spPr>
            <a:xfrm>
              <a:off x="8631603" y="6150115"/>
              <a:ext cx="309789" cy="0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xmlns="" id="{2EF7FF38-547F-4842-883B-B8ED6547CE15}"/>
                </a:ext>
              </a:extLst>
            </p:cNvPr>
            <p:cNvCxnSpPr>
              <a:cxnSpLocks/>
            </p:cNvCxnSpPr>
            <p:nvPr/>
          </p:nvCxnSpPr>
          <p:spPr>
            <a:xfrm>
              <a:off x="2407598" y="4010421"/>
              <a:ext cx="0" cy="1464731"/>
            </a:xfrm>
            <a:prstGeom prst="line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>
              <a:off x="2407598" y="5475152"/>
              <a:ext cx="357860" cy="0"/>
            </a:xfrm>
            <a:prstGeom prst="line">
              <a:avLst/>
            </a:prstGeom>
            <a:noFill/>
            <a:ln w="28575" cap="sq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组合 122"/>
            <p:cNvGrpSpPr/>
            <p:nvPr/>
          </p:nvGrpSpPr>
          <p:grpSpPr>
            <a:xfrm>
              <a:off x="5099722" y="2927507"/>
              <a:ext cx="2431294" cy="1389682"/>
              <a:chOff x="5039741" y="3208161"/>
              <a:chExt cx="597546" cy="457491"/>
            </a:xfrm>
          </p:grpSpPr>
          <p:cxnSp>
            <p:nvCxnSpPr>
              <p:cNvPr id="141" name="直接连接符 140"/>
              <p:cNvCxnSpPr/>
              <p:nvPr/>
            </p:nvCxnSpPr>
            <p:spPr>
              <a:xfrm>
                <a:off x="5637287" y="3208161"/>
                <a:ext cx="0" cy="457491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5039741" y="3208161"/>
                <a:ext cx="597546" cy="0"/>
              </a:xfrm>
              <a:prstGeom prst="line">
                <a:avLst/>
              </a:prstGeom>
              <a:noFill/>
              <a:ln w="19050" cap="sq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4" name="直接连接符 123"/>
            <p:cNvCxnSpPr/>
            <p:nvPr/>
          </p:nvCxnSpPr>
          <p:spPr>
            <a:xfrm>
              <a:off x="9005029" y="2577253"/>
              <a:ext cx="0" cy="144912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xmlns="" id="{1562766D-06B6-4E68-A522-842479D25B05}"/>
                </a:ext>
              </a:extLst>
            </p:cNvPr>
            <p:cNvCxnSpPr/>
            <p:nvPr/>
          </p:nvCxnSpPr>
          <p:spPr>
            <a:xfrm>
              <a:off x="8546056" y="4038014"/>
              <a:ext cx="458973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xmlns="" id="{1562766D-06B6-4E68-A522-842479D25B05}"/>
                </a:ext>
              </a:extLst>
            </p:cNvPr>
            <p:cNvCxnSpPr/>
            <p:nvPr/>
          </p:nvCxnSpPr>
          <p:spPr>
            <a:xfrm>
              <a:off x="9005029" y="2577253"/>
              <a:ext cx="200312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7" name="流程图: 延期 126">
              <a:extLst>
                <a:ext uri="{FF2B5EF4-FFF2-40B4-BE49-F238E27FC236}">
                  <a16:creationId xmlns:a16="http://schemas.microsoft.com/office/drawing/2014/main" xmlns="" id="{B49379FC-0560-4124-BAB2-AC987AA270C4}"/>
                </a:ext>
              </a:extLst>
            </p:cNvPr>
            <p:cNvSpPr/>
            <p:nvPr/>
          </p:nvSpPr>
          <p:spPr>
            <a:xfrm>
              <a:off x="9220461" y="2408903"/>
              <a:ext cx="281920" cy="228390"/>
            </a:xfrm>
            <a:prstGeom prst="flowChartDelay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cxnSp>
          <p:nvCxnSpPr>
            <p:cNvPr id="128" name="直接连接符 127"/>
            <p:cNvCxnSpPr/>
            <p:nvPr/>
          </p:nvCxnSpPr>
          <p:spPr>
            <a:xfrm>
              <a:off x="9502935" y="2523098"/>
              <a:ext cx="279279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>
              <a:off x="9782214" y="1767866"/>
              <a:ext cx="0" cy="755232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>
              <a:off x="1617606" y="1767866"/>
              <a:ext cx="8164608" cy="0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>
              <a:off x="1603713" y="1767866"/>
              <a:ext cx="0" cy="1985274"/>
            </a:xfrm>
            <a:prstGeom prst="line">
              <a:avLst/>
            </a:prstGeom>
            <a:noFill/>
            <a:ln w="19050" cap="sq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xmlns="" id="{CF5246AF-7F37-4B15-BE19-3F53A543C723}"/>
                </a:ext>
              </a:extLst>
            </p:cNvPr>
            <p:cNvSpPr/>
            <p:nvPr/>
          </p:nvSpPr>
          <p:spPr>
            <a:xfrm>
              <a:off x="697004" y="3693304"/>
              <a:ext cx="605597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PC+4</a:t>
              </a:r>
              <a:endParaRPr lang="zh-CN" altLang="en-US" sz="1327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4418820" y="1847647"/>
              <a:ext cx="655071" cy="1459212"/>
              <a:chOff x="4249767" y="1888664"/>
              <a:chExt cx="655071" cy="1459212"/>
            </a:xfrm>
          </p:grpSpPr>
          <p:sp>
            <p:nvSpPr>
              <p:cNvPr id="137" name="矩形: 圆角 196">
                <a:extLst>
                  <a:ext uri="{FF2B5EF4-FFF2-40B4-BE49-F238E27FC236}">
                    <a16:creationId xmlns:a16="http://schemas.microsoft.com/office/drawing/2014/main" xmlns="" id="{6B779430-B17E-4B4E-A1C1-7537A4552CD9}"/>
                  </a:ext>
                </a:extLst>
              </p:cNvPr>
              <p:cNvSpPr/>
              <p:nvPr/>
            </p:nvSpPr>
            <p:spPr>
              <a:xfrm>
                <a:off x="4269135" y="1888664"/>
                <a:ext cx="635703" cy="1459212"/>
              </a:xfrm>
              <a:prstGeom prst="round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solidFill>
                    <a:schemeClr val="bg1"/>
                  </a:solidFill>
                </a:endParaRPr>
              </a:p>
            </p:txBody>
          </p:sp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xmlns="" id="{13EC6394-D66A-419B-BBBA-1877F1EA1841}"/>
                  </a:ext>
                </a:extLst>
              </p:cNvPr>
              <p:cNvSpPr/>
              <p:nvPr/>
            </p:nvSpPr>
            <p:spPr>
              <a:xfrm>
                <a:off x="4389953" y="1996880"/>
                <a:ext cx="399337" cy="836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517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控</a:t>
                </a:r>
                <a:endParaRPr lang="en-US" altLang="zh-CN" sz="151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517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制</a:t>
                </a:r>
                <a:endParaRPr lang="en-US" altLang="zh-CN" sz="151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1517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器</a:t>
                </a:r>
              </a:p>
            </p:txBody>
          </p:sp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xmlns="" id="{44A3B210-1D58-4401-9AD9-5D567A58476D}"/>
                  </a:ext>
                </a:extLst>
              </p:cNvPr>
              <p:cNvSpPr/>
              <p:nvPr/>
            </p:nvSpPr>
            <p:spPr>
              <a:xfrm>
                <a:off x="4249767" y="3005005"/>
                <a:ext cx="553187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</a:t>
                </a:r>
                <a:endParaRPr lang="zh-CN" altLang="en-US" sz="1327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xmlns="" id="{51A2CCCE-138E-47BE-AC7E-F5141666B790}"/>
                  </a:ext>
                </a:extLst>
              </p:cNvPr>
              <p:cNvSpPr/>
              <p:nvPr/>
            </p:nvSpPr>
            <p:spPr>
              <a:xfrm>
                <a:off x="4262342" y="2770315"/>
                <a:ext cx="414551" cy="312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27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</a:t>
                </a:r>
                <a:endParaRPr lang="zh-CN" altLang="en-US" sz="1327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xmlns="" id="{B9B4DC4B-516F-4CAD-BA37-5C3F0A1092F4}"/>
                </a:ext>
              </a:extLst>
            </p:cNvPr>
            <p:cNvSpPr/>
            <p:nvPr/>
          </p:nvSpPr>
          <p:spPr>
            <a:xfrm>
              <a:off x="4339315" y="3700545"/>
              <a:ext cx="358760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endParaRPr lang="zh-CN" altLang="en-US" sz="1327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xmlns="" id="{B9B4DC4B-516F-4CAD-BA37-5C3F0A1092F4}"/>
                </a:ext>
              </a:extLst>
            </p:cNvPr>
            <p:cNvSpPr/>
            <p:nvPr/>
          </p:nvSpPr>
          <p:spPr>
            <a:xfrm>
              <a:off x="4346940" y="3982725"/>
              <a:ext cx="346925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lang="zh-CN" altLang="en-US" sz="1517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xmlns="" id="{B9B4DC4B-516F-4CAD-BA37-5C3F0A1092F4}"/>
                </a:ext>
              </a:extLst>
            </p:cNvPr>
            <p:cNvSpPr/>
            <p:nvPr/>
          </p:nvSpPr>
          <p:spPr>
            <a:xfrm>
              <a:off x="4331006" y="4502526"/>
              <a:ext cx="387501" cy="312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27" dirty="0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rd</a:t>
              </a:r>
              <a:endParaRPr lang="zh-CN" altLang="en-US" sz="1327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89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步骤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：构建</a:t>
            </a:r>
            <a:r>
              <a:rPr lang="en-US" altLang="zh-CN" dirty="0" smtClean="0"/>
              <a:t>MIPS</a:t>
            </a:r>
            <a:r>
              <a:rPr lang="zh-CN" altLang="en-US" dirty="0" smtClean="0"/>
              <a:t>主机通路</a:t>
            </a:r>
            <a:endParaRPr lang="zh-CN" altLang="en-US" dirty="0"/>
          </a:p>
        </p:txBody>
      </p:sp>
      <p:sp>
        <p:nvSpPr>
          <p:cNvPr id="5" name="内容占位符 5"/>
          <p:cNvSpPr txBox="1">
            <a:spLocks/>
          </p:cNvSpPr>
          <p:nvPr/>
        </p:nvSpPr>
        <p:spPr>
          <a:xfrm>
            <a:off x="487822" y="942764"/>
            <a:ext cx="11500978" cy="5637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在</a:t>
            </a:r>
            <a:r>
              <a:rPr lang="en-US" altLang="zh-CN" dirty="0" smtClean="0"/>
              <a:t>MIPS</a:t>
            </a:r>
            <a:r>
              <a:rPr lang="zh-CN" altLang="en-US" dirty="0" smtClean="0"/>
              <a:t>单周期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子电路中，利用如下组件构建</a:t>
            </a:r>
            <a:r>
              <a:rPr lang="en-US" altLang="zh-CN" dirty="0" smtClean="0"/>
              <a:t>MIPS </a:t>
            </a:r>
            <a:r>
              <a:rPr lang="zh-CN" altLang="en-US" dirty="0" smtClean="0"/>
              <a:t>单周期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数据通路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IMEM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RegFile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ALU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DMEM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Controller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6"/>
          <a:stretch/>
        </p:blipFill>
        <p:spPr>
          <a:xfrm>
            <a:off x="122783" y="2205170"/>
            <a:ext cx="11586617" cy="418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7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步骤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：设计单周期</a:t>
            </a:r>
            <a:r>
              <a:rPr lang="en-US" altLang="zh-CN" dirty="0"/>
              <a:t>MIPS</a:t>
            </a:r>
            <a:r>
              <a:rPr lang="zh-CN" altLang="en-US" dirty="0" smtClean="0"/>
              <a:t>控制器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6290349" cy="5637024"/>
          </a:xfrm>
        </p:spPr>
        <p:txBody>
          <a:bodyPr>
            <a:normAutofit/>
          </a:bodyPr>
          <a:lstStyle/>
          <a:p>
            <a:pPr marL="325103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单周期控制器无时序逻辑，纯组合逻辑电路</a:t>
            </a:r>
            <a:endParaRPr lang="en-US" altLang="zh-CN" sz="2275" b="1" dirty="0">
              <a:latin typeface="Microsoft YaHei" charset="0"/>
              <a:ea typeface="Microsoft YaHei" charset="0"/>
              <a:cs typeface="Microsoft YaHei" charset="0"/>
              <a:sym typeface="Arial" panose="020B0604020202020204" pitchFamily="34" charset="0"/>
            </a:endParaRPr>
          </a:p>
          <a:p>
            <a:pPr marL="325103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输入信号</a:t>
            </a:r>
            <a:endParaRPr lang="en-US" altLang="zh-CN" sz="2275" b="1" dirty="0">
              <a:latin typeface="Microsoft YaHei" charset="0"/>
              <a:ea typeface="Microsoft YaHei" charset="0"/>
              <a:cs typeface="Microsoft YaHei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指令字</a:t>
            </a:r>
            <a:r>
              <a:rPr lang="en-US" altLang="zh-CN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Opcode</a:t>
            </a: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，</a:t>
            </a:r>
            <a:r>
              <a:rPr lang="en-US" altLang="zh-CN" sz="2275" b="1" dirty="0" err="1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Func</a:t>
            </a: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字段（</a:t>
            </a:r>
            <a:r>
              <a:rPr lang="en-US" altLang="zh-CN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12</a:t>
            </a: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位）</a:t>
            </a:r>
            <a:endParaRPr lang="en-US" altLang="zh-CN" sz="2275" b="1" dirty="0">
              <a:latin typeface="Microsoft YaHei" charset="0"/>
              <a:ea typeface="Microsoft YaHei" charset="0"/>
              <a:cs typeface="Microsoft YaHei" charset="0"/>
              <a:sym typeface="Arial" panose="020B0604020202020204" pitchFamily="34" charset="0"/>
            </a:endParaRPr>
          </a:p>
          <a:p>
            <a:pPr marL="325103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输出信号</a:t>
            </a:r>
            <a:endParaRPr lang="en-US" altLang="zh-CN" sz="2275" b="1" dirty="0">
              <a:latin typeface="Microsoft YaHei" charset="0"/>
              <a:ea typeface="Microsoft YaHei" charset="0"/>
              <a:cs typeface="Microsoft YaHei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多路选择器选择信号</a:t>
            </a:r>
            <a:endParaRPr lang="en-US" altLang="zh-CN" sz="2275" b="1" dirty="0">
              <a:latin typeface="Microsoft YaHei" charset="0"/>
              <a:ea typeface="Microsoft YaHei" charset="0"/>
              <a:cs typeface="Microsoft YaHei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内存访问控制信号</a:t>
            </a:r>
            <a:endParaRPr lang="en-US" altLang="zh-CN" sz="2275" b="1" dirty="0">
              <a:latin typeface="Microsoft YaHei" charset="0"/>
              <a:ea typeface="Microsoft YaHei" charset="0"/>
              <a:cs typeface="Microsoft YaHei" charset="0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寄存器写使能</a:t>
            </a:r>
            <a:r>
              <a:rPr lang="zh-CN" altLang="en-US" sz="2275" b="1" dirty="0" smtClean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信号</a:t>
            </a: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Font typeface="Wingdings" panose="05000000000000000000" pitchFamily="2" charset="2"/>
              <a:buChar char="n"/>
            </a:pPr>
            <a:r>
              <a:rPr lang="zh-CN" altLang="en-US" sz="2275" b="1" dirty="0" smtClean="0">
                <a:latin typeface="Microsoft YaHei" charset="0"/>
                <a:ea typeface="Microsoft YaHei" charset="0"/>
                <a:cs typeface="Microsoft YaHei" charset="0"/>
                <a:sym typeface="Arial" panose="020B0604020202020204" pitchFamily="34" charset="0"/>
              </a:rPr>
              <a:t>运算器控制信号、指令译码信号</a:t>
            </a:r>
          </a:p>
          <a:p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 bwMode="auto">
          <a:xfrm>
            <a:off x="7620000" y="2456970"/>
            <a:ext cx="3858330" cy="3842230"/>
          </a:xfrm>
          <a:prstGeom prst="roundRect">
            <a:avLst/>
          </a:prstGeom>
          <a:solidFill>
            <a:srgbClr val="FFFF99"/>
          </a:solidFill>
          <a:ln w="57150">
            <a:solidFill>
              <a:srgbClr val="FF6600"/>
            </a:solidFill>
            <a:round/>
            <a:headEnd/>
            <a:tailEnd type="triangle" w="med" len="med"/>
          </a:ln>
          <a:extLst/>
        </p:spPr>
        <p:txBody>
          <a:bodyPr vert="horz" wrap="square" lIns="86699" tIns="43349" rIns="86699" bIns="43349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3792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016" y="2578716"/>
            <a:ext cx="3074297" cy="359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2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控制信号功能说明  </a:t>
            </a:r>
            <a:r>
              <a:rPr lang="zh-CN" altLang="en-US" dirty="0"/>
              <a:t>（</a:t>
            </a:r>
            <a:r>
              <a:rPr lang="en-US" altLang="zh-CN" dirty="0"/>
              <a:t>8</a:t>
            </a:r>
            <a:r>
              <a:rPr lang="zh-CN" altLang="en-US" dirty="0"/>
              <a:t>条核心指令集）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977080"/>
              </p:ext>
            </p:extLst>
          </p:nvPr>
        </p:nvGraphicFramePr>
        <p:xfrm>
          <a:off x="765174" y="1157812"/>
          <a:ext cx="10617201" cy="4881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121">
                  <a:extLst>
                    <a:ext uri="{9D8B030D-6E8A-4147-A177-3AD203B41FA5}">
                      <a16:colId xmlns:a16="http://schemas.microsoft.com/office/drawing/2014/main" xmlns="" val="230254398"/>
                    </a:ext>
                  </a:extLst>
                </a:gridCol>
                <a:gridCol w="1435855">
                  <a:extLst>
                    <a:ext uri="{9D8B030D-6E8A-4147-A177-3AD203B41FA5}">
                      <a16:colId xmlns:a16="http://schemas.microsoft.com/office/drawing/2014/main" xmlns="" val="1122086978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xmlns="" val="2183299390"/>
                    </a:ext>
                  </a:extLst>
                </a:gridCol>
                <a:gridCol w="4791075">
                  <a:extLst>
                    <a:ext uri="{9D8B030D-6E8A-4147-A177-3AD203B41FA5}">
                      <a16:colId xmlns:a16="http://schemas.microsoft.com/office/drawing/2014/main" xmlns="" val="1038699828"/>
                    </a:ext>
                  </a:extLst>
                </a:gridCol>
              </a:tblGrid>
              <a:tr h="47840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信号说明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产生条件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86118681"/>
                  </a:ext>
                </a:extLst>
              </a:tr>
              <a:tr h="47840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MemToReg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写入寄存器的数据来自存储器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lw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00987235"/>
                  </a:ext>
                </a:extLst>
              </a:tr>
              <a:tr h="509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MemWrite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写内存控制信号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   未单独设置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MemRead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192986232"/>
                  </a:ext>
                </a:extLst>
              </a:tr>
              <a:tr h="47840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Beq</a:t>
                      </a:r>
                      <a:endParaRPr lang="en-US" altLang="zh-CN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Beq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指令译码信号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Beq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52686524"/>
                  </a:ext>
                </a:extLst>
              </a:tr>
              <a:tr h="47840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Bne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Bne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指令译码信号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Bne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66408605"/>
                  </a:ext>
                </a:extLst>
              </a:tr>
              <a:tr h="47840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AluOP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运算器操作控制符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加法，比较两种运算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40471316"/>
                  </a:ext>
                </a:extLst>
              </a:tr>
              <a:tr h="54474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AluSrcB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运算器第二输入选择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Lw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指令，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指令，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addi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11717667"/>
                  </a:ext>
                </a:extLst>
              </a:tr>
              <a:tr h="47840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RegWrite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寄存器写使能控制信号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寄存器写回信号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45857212"/>
                  </a:ext>
                </a:extLst>
              </a:tr>
              <a:tr h="47840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RegDst</a:t>
                      </a:r>
                      <a:endParaRPr lang="zh-CN" altLang="en-US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写入寄存器选择控制信号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R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型指令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87431710"/>
                  </a:ext>
                </a:extLst>
              </a:tr>
              <a:tr h="47840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Halt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停机信号，取反后控制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使能端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syscall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19912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908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完善</a:t>
            </a:r>
            <a:r>
              <a:rPr lang="zh-CN" altLang="en-US" dirty="0" smtClean="0"/>
              <a:t>硬</a:t>
            </a:r>
            <a:r>
              <a:rPr lang="zh-CN" altLang="en-US" dirty="0"/>
              <a:t>布线控制</a:t>
            </a:r>
            <a:r>
              <a:rPr lang="zh-CN" altLang="en-US" dirty="0" smtClean="0"/>
              <a:t>器内部逻辑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983513" cy="5637024"/>
          </a:xfrm>
        </p:spPr>
        <p:txBody>
          <a:bodyPr/>
          <a:lstStyle/>
          <a:p>
            <a:r>
              <a:rPr lang="zh-CN" altLang="en-US" dirty="0" smtClean="0"/>
              <a:t>打开</a:t>
            </a:r>
            <a:r>
              <a:rPr lang="en-US" altLang="zh-CN" dirty="0" smtClean="0">
                <a:solidFill>
                  <a:srgbClr val="0066FF"/>
                </a:solidFill>
              </a:rPr>
              <a:t> </a:t>
            </a:r>
            <a:r>
              <a:rPr lang="en-US" altLang="zh-CN" dirty="0" err="1" smtClean="0">
                <a:solidFill>
                  <a:srgbClr val="0066FF"/>
                </a:solidFill>
              </a:rPr>
              <a:t>CPU.circ</a:t>
            </a:r>
            <a:r>
              <a:rPr lang="en-US" altLang="zh-CN" dirty="0" smtClean="0">
                <a:solidFill>
                  <a:srgbClr val="0066FF"/>
                </a:solidFill>
              </a:rPr>
              <a:t>   </a:t>
            </a:r>
            <a:r>
              <a:rPr lang="zh-CN" altLang="en-US" dirty="0" smtClean="0"/>
              <a:t>打开</a:t>
            </a:r>
            <a:r>
              <a:rPr lang="zh-CN" altLang="en-US" dirty="0" smtClean="0">
                <a:solidFill>
                  <a:srgbClr val="0066FF"/>
                </a:solidFill>
              </a:rPr>
              <a:t>单周期硬布线控制器</a:t>
            </a:r>
            <a:r>
              <a:rPr lang="zh-CN" altLang="en-US" dirty="0" smtClean="0"/>
              <a:t>电路</a:t>
            </a:r>
            <a:endParaRPr lang="en-US" altLang="zh-CN" dirty="0" smtClean="0"/>
          </a:p>
          <a:p>
            <a:r>
              <a:rPr lang="zh-CN" altLang="en-US" dirty="0" smtClean="0"/>
              <a:t>首先完成如下电路</a:t>
            </a:r>
            <a:r>
              <a:rPr lang="zh-CN" altLang="en-US" dirty="0"/>
              <a:t>逻辑：  </a:t>
            </a:r>
            <a:r>
              <a:rPr lang="zh-CN" altLang="en-US" dirty="0" smtClean="0">
                <a:solidFill>
                  <a:srgbClr val="C00000"/>
                </a:solidFill>
              </a:rPr>
              <a:t>指令译码、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控制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74" b="6111"/>
          <a:stretch/>
        </p:blipFill>
        <p:spPr>
          <a:xfrm>
            <a:off x="487822" y="2112772"/>
            <a:ext cx="11364162" cy="422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1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完善控制信号逻辑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增加简单的组合逻辑</a:t>
            </a:r>
            <a:endParaRPr lang="en-US" altLang="zh-CN" dirty="0" smtClean="0"/>
          </a:p>
          <a:p>
            <a:r>
              <a:rPr lang="zh-CN" altLang="en-US" dirty="0" smtClean="0"/>
              <a:t>根据给出的指令译码信号，实现所有控制信号逻辑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22" y="2177352"/>
            <a:ext cx="10888980" cy="41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5636</TotalTime>
  <Words>703</Words>
  <Application>Microsoft Macintosh PowerPoint</Application>
  <PresentationFormat>宽屏</PresentationFormat>
  <Paragraphs>188</Paragraphs>
  <Slides>11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Microsoft YaHei</vt:lpstr>
      <vt:lpstr>MS UI Gothic</vt:lpstr>
      <vt:lpstr>Segoe UI</vt:lpstr>
      <vt:lpstr>Segoe UI Black</vt:lpstr>
      <vt:lpstr>Times New Roman</vt:lpstr>
      <vt:lpstr>Wingdings</vt:lpstr>
      <vt:lpstr>等线</vt:lpstr>
      <vt:lpstr>宋体</vt:lpstr>
      <vt:lpstr>微软雅黑</vt:lpstr>
      <vt:lpstr>Arial</vt:lpstr>
      <vt:lpstr>Office 主题​​</vt:lpstr>
      <vt:lpstr>1_nordridesign</vt:lpstr>
      <vt:lpstr>2_nordridesign</vt:lpstr>
      <vt:lpstr>  计算机组成原理                          单周期MIPS CPU</vt:lpstr>
      <vt:lpstr>实验目的</vt:lpstr>
      <vt:lpstr>核心指令集  （可实现内存区域冒泡排序）</vt:lpstr>
      <vt:lpstr>单周期MIPS参考数据通路</vt:lpstr>
      <vt:lpstr>步骤1：构建MIPS主机通路</vt:lpstr>
      <vt:lpstr>步骤2：设计单周期MIPS控制器</vt:lpstr>
      <vt:lpstr>控制信号功能说明  （8条核心指令集）</vt:lpstr>
      <vt:lpstr>完善硬布线控制器内部逻辑</vt:lpstr>
      <vt:lpstr>完善控制信号逻辑</vt:lpstr>
      <vt:lpstr>步骤3：CPU测试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Microsoft Office 用户</cp:lastModifiedBy>
  <cp:revision>499</cp:revision>
  <dcterms:created xsi:type="dcterms:W3CDTF">2018-05-09T10:41:24Z</dcterms:created>
  <dcterms:modified xsi:type="dcterms:W3CDTF">2018-11-23T15:05:27Z</dcterms:modified>
</cp:coreProperties>
</file>